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7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636" r:id="rId9"/>
    <p:sldId id="637" r:id="rId10"/>
    <p:sldId id="487" r:id="rId11"/>
    <p:sldId id="448" r:id="rId12"/>
    <p:sldId id="638" r:id="rId13"/>
    <p:sldId id="449" r:id="rId14"/>
    <p:sldId id="450" r:id="rId15"/>
    <p:sldId id="454" r:id="rId16"/>
    <p:sldId id="455" r:id="rId17"/>
    <p:sldId id="457" r:id="rId18"/>
    <p:sldId id="458" r:id="rId19"/>
    <p:sldId id="459" r:id="rId20"/>
    <p:sldId id="460" r:id="rId21"/>
    <p:sldId id="461" r:id="rId22"/>
    <p:sldId id="462" r:id="rId23"/>
    <p:sldId id="617" r:id="rId24"/>
    <p:sldId id="618" r:id="rId25"/>
    <p:sldId id="619" r:id="rId26"/>
    <p:sldId id="463" r:id="rId27"/>
    <p:sldId id="464" r:id="rId28"/>
    <p:sldId id="465" r:id="rId29"/>
    <p:sldId id="466" r:id="rId30"/>
    <p:sldId id="468" r:id="rId31"/>
    <p:sldId id="469" r:id="rId32"/>
    <p:sldId id="470" r:id="rId33"/>
    <p:sldId id="471" r:id="rId34"/>
    <p:sldId id="488" r:id="rId35"/>
    <p:sldId id="474" r:id="rId36"/>
    <p:sldId id="473" r:id="rId37"/>
    <p:sldId id="478" r:id="rId38"/>
    <p:sldId id="479" r:id="rId39"/>
    <p:sldId id="482" r:id="rId40"/>
    <p:sldId id="480" r:id="rId41"/>
    <p:sldId id="481" r:id="rId42"/>
    <p:sldId id="483" r:id="rId43"/>
    <p:sldId id="568" r:id="rId44"/>
    <p:sldId id="569" r:id="rId45"/>
    <p:sldId id="572" r:id="rId46"/>
    <p:sldId id="570" r:id="rId47"/>
    <p:sldId id="571" r:id="rId48"/>
    <p:sldId id="573" r:id="rId49"/>
    <p:sldId id="574" r:id="rId50"/>
    <p:sldId id="579" r:id="rId51"/>
    <p:sldId id="580" r:id="rId52"/>
    <p:sldId id="582" r:id="rId53"/>
    <p:sldId id="581" r:id="rId54"/>
    <p:sldId id="583" r:id="rId55"/>
    <p:sldId id="584" r:id="rId56"/>
    <p:sldId id="588" r:id="rId57"/>
    <p:sldId id="589" r:id="rId58"/>
    <p:sldId id="590" r:id="rId59"/>
    <p:sldId id="591" r:id="rId60"/>
    <p:sldId id="592" r:id="rId61"/>
    <p:sldId id="593" r:id="rId62"/>
    <p:sldId id="576" r:id="rId63"/>
    <p:sldId id="577" r:id="rId64"/>
    <p:sldId id="578" r:id="rId65"/>
    <p:sldId id="629" r:id="rId66"/>
    <p:sldId id="524" r:id="rId67"/>
    <p:sldId id="551" r:id="rId68"/>
    <p:sldId id="552" r:id="rId69"/>
    <p:sldId id="528" r:id="rId70"/>
    <p:sldId id="508" r:id="rId71"/>
    <p:sldId id="529" r:id="rId72"/>
    <p:sldId id="530" r:id="rId73"/>
    <p:sldId id="531" r:id="rId74"/>
    <p:sldId id="532" r:id="rId75"/>
    <p:sldId id="533" r:id="rId76"/>
    <p:sldId id="534" r:id="rId77"/>
    <p:sldId id="535" r:id="rId78"/>
    <p:sldId id="536" r:id="rId79"/>
    <p:sldId id="537" r:id="rId80"/>
    <p:sldId id="538" r:id="rId81"/>
    <p:sldId id="539" r:id="rId82"/>
    <p:sldId id="520" r:id="rId83"/>
    <p:sldId id="540" r:id="rId84"/>
    <p:sldId id="541" r:id="rId85"/>
    <p:sldId id="542" r:id="rId86"/>
    <p:sldId id="543" r:id="rId87"/>
    <p:sldId id="544" r:id="rId88"/>
    <p:sldId id="545" r:id="rId89"/>
    <p:sldId id="546" r:id="rId90"/>
    <p:sldId id="547" r:id="rId91"/>
    <p:sldId id="548" r:id="rId92"/>
    <p:sldId id="549" r:id="rId93"/>
    <p:sldId id="515" r:id="rId94"/>
    <p:sldId id="509" r:id="rId95"/>
    <p:sldId id="550" r:id="rId96"/>
    <p:sldId id="605" r:id="rId97"/>
    <p:sldId id="606" r:id="rId98"/>
    <p:sldId id="607" r:id="rId99"/>
    <p:sldId id="608" r:id="rId100"/>
    <p:sldId id="609" r:id="rId101"/>
    <p:sldId id="610" r:id="rId102"/>
    <p:sldId id="611" r:id="rId103"/>
    <p:sldId id="497" r:id="rId104"/>
    <p:sldId id="612" r:id="rId105"/>
    <p:sldId id="613" r:id="rId106"/>
    <p:sldId id="614" r:id="rId107"/>
    <p:sldId id="585" r:id="rId108"/>
    <p:sldId id="586" r:id="rId109"/>
    <p:sldId id="587" r:id="rId110"/>
    <p:sldId id="615" r:id="rId111"/>
    <p:sldId id="616" r:id="rId112"/>
    <p:sldId id="630" r:id="rId113"/>
    <p:sldId id="631" r:id="rId114"/>
    <p:sldId id="632" r:id="rId115"/>
    <p:sldId id="633" r:id="rId116"/>
    <p:sldId id="634" r:id="rId117"/>
    <p:sldId id="635" r:id="rId118"/>
    <p:sldId id="623" r:id="rId119"/>
    <p:sldId id="624" r:id="rId120"/>
    <p:sldId id="489" r:id="rId121"/>
    <p:sldId id="490" r:id="rId122"/>
    <p:sldId id="485" r:id="rId123"/>
    <p:sldId id="523" r:id="rId124"/>
    <p:sldId id="491" r:id="rId125"/>
    <p:sldId id="492" r:id="rId126"/>
    <p:sldId id="553" r:id="rId127"/>
    <p:sldId id="555" r:id="rId128"/>
    <p:sldId id="556" r:id="rId129"/>
    <p:sldId id="493" r:id="rId130"/>
    <p:sldId id="557" r:id="rId131"/>
    <p:sldId id="558" r:id="rId132"/>
    <p:sldId id="494" r:id="rId133"/>
    <p:sldId id="559" r:id="rId134"/>
    <p:sldId id="500" r:id="rId135"/>
    <p:sldId id="501" r:id="rId136"/>
    <p:sldId id="502" r:id="rId137"/>
    <p:sldId id="495" r:id="rId138"/>
    <p:sldId id="503" r:id="rId139"/>
    <p:sldId id="560" r:id="rId140"/>
    <p:sldId id="561" r:id="rId141"/>
    <p:sldId id="504" r:id="rId142"/>
    <p:sldId id="505" r:id="rId143"/>
    <p:sldId id="506" r:id="rId144"/>
    <p:sldId id="562" r:id="rId145"/>
    <p:sldId id="564" r:id="rId146"/>
    <p:sldId id="507" r:id="rId147"/>
    <p:sldId id="565" r:id="rId148"/>
    <p:sldId id="510" r:id="rId149"/>
    <p:sldId id="566" r:id="rId150"/>
    <p:sldId id="567" r:id="rId151"/>
    <p:sldId id="496" r:id="rId152"/>
    <p:sldId id="511" r:id="rId153"/>
    <p:sldId id="512" r:id="rId154"/>
    <p:sldId id="498" r:id="rId155"/>
    <p:sldId id="514" r:id="rId156"/>
    <p:sldId id="625" r:id="rId157"/>
    <p:sldId id="517" r:id="rId158"/>
    <p:sldId id="626" r:id="rId159"/>
    <p:sldId id="499" r:id="rId160"/>
    <p:sldId id="518" r:id="rId161"/>
    <p:sldId id="627" r:id="rId162"/>
    <p:sldId id="519" r:id="rId163"/>
    <p:sldId id="628" r:id="rId164"/>
    <p:sldId id="522" r:id="rId165"/>
    <p:sldId id="521" r:id="rId166"/>
    <p:sldId id="596" r:id="rId167"/>
    <p:sldId id="598" r:id="rId168"/>
    <p:sldId id="599" r:id="rId169"/>
    <p:sldId id="600" r:id="rId170"/>
    <p:sldId id="601" r:id="rId171"/>
    <p:sldId id="597" r:id="rId172"/>
    <p:sldId id="602" r:id="rId173"/>
    <p:sldId id="603" r:id="rId174"/>
    <p:sldId id="604" r:id="rId175"/>
    <p:sldId id="620" r:id="rId176"/>
  </p:sldIdLst>
  <p:sldSz cx="12192000" cy="6858000"/>
  <p:notesSz cx="6858000" cy="9144000"/>
  <p:embeddedFontLst>
    <p:embeddedFont>
      <p:font typeface="맑은 고딕" panose="020B0503020000020004" pitchFamily="50" charset="-127"/>
      <p:regular r:id="rId178"/>
      <p:bold r:id="rId179"/>
    </p:embeddedFont>
    <p:embeddedFont>
      <p:font typeface="함초롬돋움" panose="020B0604000101010101" pitchFamily="50" charset="-127"/>
      <p:regular r:id="rId180"/>
      <p:bold r:id="rId1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2022-01-11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utest/WorkSpace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3.png"/><Relationship Id="rId3" Type="http://schemas.openxmlformats.org/officeDocument/2006/relationships/image" Target="../media/image134.png"/><Relationship Id="rId7" Type="http://schemas.openxmlformats.org/officeDocument/2006/relationships/image" Target="../media/image149.png"/><Relationship Id="rId12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1.png"/><Relationship Id="rId5" Type="http://schemas.openxmlformats.org/officeDocument/2006/relationships/image" Target="../media/image147.png"/><Relationship Id="rId10" Type="http://schemas.openxmlformats.org/officeDocument/2006/relationships/image" Target="../media/image139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7.png"/><Relationship Id="rId7" Type="http://schemas.openxmlformats.org/officeDocument/2006/relationships/image" Target="../media/image6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6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68.png"/><Relationship Id="rId4" Type="http://schemas.openxmlformats.org/officeDocument/2006/relationships/image" Target="../media/image166.png"/><Relationship Id="rId9" Type="http://schemas.openxmlformats.org/officeDocument/2006/relationships/image" Target="../media/image15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17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jpg"/><Relationship Id="rId4" Type="http://schemas.openxmlformats.org/officeDocument/2006/relationships/image" Target="../media/image181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jp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10" Type="http://schemas.openxmlformats.org/officeDocument/2006/relationships/image" Target="../media/image193.png"/><Relationship Id="rId4" Type="http://schemas.openxmlformats.org/officeDocument/2006/relationships/image" Target="../media/image188.png"/><Relationship Id="rId9" Type="http://schemas.openxmlformats.org/officeDocument/2006/relationships/image" Target="../media/image19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2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3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9.png"/><Relationship Id="rId4" Type="http://schemas.openxmlformats.org/officeDocument/2006/relationships/image" Target="../media/image24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8.sv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5" Type="http://schemas.openxmlformats.org/officeDocument/2006/relationships/image" Target="../media/image81.png"/><Relationship Id="rId4" Type="http://schemas.openxmlformats.org/officeDocument/2006/relationships/image" Target="../media/image98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07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g"/><Relationship Id="rId5" Type="http://schemas.openxmlformats.org/officeDocument/2006/relationships/image" Target="../media/image103.png"/><Relationship Id="rId4" Type="http://schemas.openxmlformats.org/officeDocument/2006/relationships/image" Target="../media/image105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4.jpg"/><Relationship Id="rId7" Type="http://schemas.openxmlformats.org/officeDocument/2006/relationships/image" Target="../media/image111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7" Type="http://schemas.openxmlformats.org/officeDocument/2006/relationships/image" Target="../media/image116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5" Type="http://schemas.openxmlformats.org/officeDocument/2006/relationships/image" Target="../media/image114.png"/><Relationship Id="rId4" Type="http://schemas.openxmlformats.org/officeDocument/2006/relationships/image" Target="../media/image11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g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2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22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5" Type="http://schemas.openxmlformats.org/officeDocument/2006/relationships/image" Target="../media/image106.jp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jp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45.png"/><Relationship Id="rId3" Type="http://schemas.openxmlformats.org/officeDocument/2006/relationships/image" Target="../media/image134.png"/><Relationship Id="rId7" Type="http://schemas.openxmlformats.org/officeDocument/2006/relationships/image" Target="../media/image140.png"/><Relationship Id="rId12" Type="http://schemas.openxmlformats.org/officeDocument/2006/relationships/image" Target="../media/image1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B15D40-5676-4F97-BF6C-9BDFB3ED16C5}"/>
              </a:ext>
            </a:extLst>
          </p:cNvPr>
          <p:cNvSpPr txBox="1"/>
          <p:nvPr/>
        </p:nvSpPr>
        <p:spPr>
          <a:xfrm>
            <a:off x="6774058" y="2171269"/>
            <a:ext cx="195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CamFlex</a:t>
            </a:r>
            <a:endParaRPr lang="en-US" altLang="ko-KR" sz="3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현용주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김도윤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이형민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xmlns="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6" y="1140356"/>
            <a:ext cx="4658400" cy="465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git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AB5EBCB-FE5D-4DD7-A4D2-827808AE2739}"/>
              </a:ext>
            </a:extLst>
          </p:cNvPr>
          <p:cNvSpPr/>
          <p:nvPr/>
        </p:nvSpPr>
        <p:spPr>
          <a:xfrm>
            <a:off x="4254141" y="2821390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보내기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위한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서비스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21" y="724892"/>
            <a:ext cx="6097" cy="6133108"/>
          </a:xfrm>
          <a:prstGeom prst="rect">
            <a:avLst/>
          </a:prstGeom>
        </p:spPr>
      </p:pic>
      <p:pic>
        <p:nvPicPr>
          <p:cNvPr id="20" name="내용 개체 틀 7">
            <a:extLst>
              <a:ext uri="{FF2B5EF4-FFF2-40B4-BE49-F238E27FC236}">
                <a16:creationId xmlns:a16="http://schemas.microsoft.com/office/drawing/2014/main" xmlns="" id="{6D0F0646-EA44-47DE-AB6B-07AA0B5B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346" y="1637905"/>
            <a:ext cx="4409395" cy="4011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2DDBB46-DC2A-460E-B3CD-2E230B69E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45" y="2502457"/>
            <a:ext cx="4409395" cy="412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0F66C93C-698B-4ED6-99FC-2379F8ECF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371" y="3556721"/>
            <a:ext cx="5305739" cy="30705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4FF1575-1A0D-4794-BC1F-FF946D60E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740" y="3884139"/>
            <a:ext cx="2978593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35" name="내용 개체 틀 3">
            <a:extLst>
              <a:ext uri="{FF2B5EF4-FFF2-40B4-BE49-F238E27FC236}">
                <a16:creationId xmlns:a16="http://schemas.microsoft.com/office/drawing/2014/main" xmlns="" id="{38C291E3-6C56-4E54-A689-3B38DDC120D3}"/>
              </a:ext>
            </a:extLst>
          </p:cNvPr>
          <p:cNvSpPr txBox="1">
            <a:spLocks/>
          </p:cNvSpPr>
          <p:nvPr/>
        </p:nvSpPr>
        <p:spPr>
          <a:xfrm>
            <a:off x="8918311" y="740150"/>
            <a:ext cx="3316027" cy="48065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사업자등록번호 변경 체크박스 클릭 시 비활성화상태에서 변경 가능하도록 활성화된다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 중복확인 버튼 클릭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동일한 사업자 번호가 있을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가입된 회원 중 동일한 사업자등록번호가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번호를 확인해 주세요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변경 가능한 사업자 번호일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입력 가능한 사업자등록번호 입니다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사업자등록번호를 변경해서 기존의 사업자등록번호와 다를 경우 중복검사  </a:t>
            </a:r>
            <a:r>
              <a:rPr lang="en-US" altLang="ko-KR" sz="1400" dirty="0"/>
              <a:t>Alert</a:t>
            </a:r>
            <a:r>
              <a:rPr lang="ko-KR" altLang="en-US" sz="1400" dirty="0"/>
              <a:t>창이 나온다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따라서 사업자등록번호의 값이 기존의 사업자등록 번호와 다를 경우 반드시 중복확인과정을 거쳐서 사용가능한 사업자등록 번호 일 경우에만 수정반영이 가능하다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수정 반영하기 클릭 시 입력된 정보대로 수정이 된 후 내 정보 페이지로 이동된다</a:t>
            </a:r>
            <a:r>
              <a:rPr lang="en-US" altLang="ko-KR" sz="1400" dirty="0"/>
              <a:t>.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B51A227-4891-417B-84C7-BB2F16102724}"/>
              </a:ext>
            </a:extLst>
          </p:cNvPr>
          <p:cNvCxnSpPr>
            <a:cxnSpLocks/>
          </p:cNvCxnSpPr>
          <p:nvPr/>
        </p:nvCxnSpPr>
        <p:spPr>
          <a:xfrm>
            <a:off x="2766864" y="2039017"/>
            <a:ext cx="0" cy="646929"/>
          </a:xfrm>
          <a:prstGeom prst="straightConnector1">
            <a:avLst/>
          </a:prstGeom>
          <a:ln w="38100">
            <a:solidFill>
              <a:srgbClr val="3B5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31F697A2-B1E3-4E32-BF78-ECD1BABD9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935" y="212875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25365305-9F5A-4239-B133-1480479355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667" y="2450265"/>
            <a:ext cx="1373641" cy="3519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F2A48345-F608-4B07-923A-D0FA8F2723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9937" y="2224531"/>
            <a:ext cx="290967" cy="3458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B3A1403A-6A78-46C1-97DC-2A9D19367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8549" y="3732765"/>
            <a:ext cx="242851" cy="2880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9CF5D12E-099B-4667-91C8-62AF7D3F3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0054" y="6277651"/>
            <a:ext cx="1356473" cy="3496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5890FEE3-A6E0-498C-A0F9-ED1EECACEF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2256" y="5367417"/>
            <a:ext cx="3088214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28212DC7-FD3A-4CFB-8365-B9E969C04692}"/>
              </a:ext>
            </a:extLst>
          </p:cNvPr>
          <p:cNvSpPr/>
          <p:nvPr/>
        </p:nvSpPr>
        <p:spPr>
          <a:xfrm>
            <a:off x="5216056" y="6106716"/>
            <a:ext cx="266234" cy="212526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641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256336" y="853326"/>
            <a:ext cx="81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사업자등록번호 중복검사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D18C8FE-049F-4E09-A000-986592D39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7" y="1615242"/>
            <a:ext cx="10918551" cy="708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540E231-7E89-45DA-A5D7-8E226860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7" y="2508541"/>
            <a:ext cx="10918549" cy="9968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95B85E2F-B58C-44EC-9184-B717B6A2E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35" y="3743686"/>
            <a:ext cx="10836830" cy="131607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0D972EE-2E04-42D2-8AF4-64C56E3A9860}"/>
              </a:ext>
            </a:extLst>
          </p:cNvPr>
          <p:cNvCxnSpPr/>
          <p:nvPr/>
        </p:nvCxnSpPr>
        <p:spPr>
          <a:xfrm>
            <a:off x="940360" y="5549153"/>
            <a:ext cx="1125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F7507E9-3A84-4FCB-8855-44BC5CA1A439}"/>
              </a:ext>
            </a:extLst>
          </p:cNvPr>
          <p:cNvSpPr txBox="1"/>
          <p:nvPr/>
        </p:nvSpPr>
        <p:spPr>
          <a:xfrm>
            <a:off x="1092658" y="5567605"/>
            <a:ext cx="10749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If(</a:t>
            </a:r>
            <a:r>
              <a:rPr lang="ko-KR" altLang="en-US" sz="1000" dirty="0"/>
              <a:t>사업자등록번호를 바꾸고 중복검사를 진행하지 않았을 경우</a:t>
            </a:r>
            <a:r>
              <a:rPr lang="en-US" altLang="ko-KR" sz="1000" dirty="0"/>
              <a:t>) || 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중복검사를 진행해서 통과</a:t>
            </a:r>
            <a:r>
              <a:rPr lang="en-US" altLang="ko-KR" sz="1000" dirty="0"/>
              <a:t>&amp;&amp;</a:t>
            </a:r>
            <a:r>
              <a:rPr lang="ko-KR" altLang="en-US" sz="1000" dirty="0"/>
              <a:t> 한번 더 사업자등록번호를 바꿔서  통과한 사업자등록번호와  다를 경우 </a:t>
            </a:r>
            <a:r>
              <a:rPr lang="en-US" altLang="ko-KR" sz="1000" dirty="0"/>
              <a:t>&amp;&amp; </a:t>
            </a:r>
            <a:r>
              <a:rPr lang="ko-KR" altLang="en-US" sz="1000" dirty="0"/>
              <a:t>입력되어 있는 사업자등록번호와 기존의 사업자등록번호가 다를 경우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중복검사 진행 필요 </a:t>
            </a:r>
            <a:r>
              <a:rPr lang="en-US" altLang="ko-KR" sz="1000" dirty="0"/>
              <a:t>“1”</a:t>
            </a:r>
          </a:p>
          <a:p>
            <a:r>
              <a:rPr lang="en-US" altLang="ko-KR" sz="1000" dirty="0"/>
              <a:t>}else if(</a:t>
            </a:r>
            <a:r>
              <a:rPr lang="ko-KR" altLang="en-US" sz="1000" dirty="0"/>
              <a:t>입력한 사업자등록번호 </a:t>
            </a:r>
            <a:r>
              <a:rPr lang="en-US" altLang="ko-KR" sz="1000" dirty="0"/>
              <a:t>== </a:t>
            </a:r>
            <a:r>
              <a:rPr lang="ko-KR" altLang="en-US" sz="1000" dirty="0"/>
              <a:t>기존의사업자 등록번호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초기값 </a:t>
            </a:r>
            <a:r>
              <a:rPr lang="en-US" altLang="ko-KR" sz="1000" dirty="0"/>
              <a:t>“3”</a:t>
            </a:r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중복검사가 자연스럽게 진행되도록 경우의 수를 </a:t>
            </a:r>
            <a:r>
              <a:rPr lang="en-US" altLang="ko-KR" sz="1000" dirty="0"/>
              <a:t>3</a:t>
            </a:r>
            <a:r>
              <a:rPr lang="ko-KR" altLang="en-US" sz="1000" dirty="0"/>
              <a:t>가지로 두고 진행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751753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49794" y="95563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8CC9016-9452-42AF-9B22-F753008E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31" y="1781675"/>
            <a:ext cx="8169449" cy="4411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0120A4D-BDF2-4151-B3E0-7040ADEC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1" y="2780606"/>
            <a:ext cx="8169449" cy="4663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A7C1FD1A-A5B8-4C66-B4FA-6A659B30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09" y="3920267"/>
            <a:ext cx="7888698" cy="5334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EF16470C-D119-4499-9571-75EE1AB71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18" y="5302265"/>
            <a:ext cx="7928400" cy="533479"/>
          </a:xfrm>
          <a:prstGeom prst="rect">
            <a:avLst/>
          </a:prstGeom>
        </p:spPr>
      </p:pic>
      <p:sp>
        <p:nvSpPr>
          <p:cNvPr id="27" name="내용 개체 틀 3">
            <a:extLst>
              <a:ext uri="{FF2B5EF4-FFF2-40B4-BE49-F238E27FC236}">
                <a16:creationId xmlns:a16="http://schemas.microsoft.com/office/drawing/2014/main" xmlns="" id="{CAF23C87-0805-4376-9BE8-F2BC170DE16B}"/>
              </a:ext>
            </a:extLst>
          </p:cNvPr>
          <p:cNvSpPr txBox="1">
            <a:spLocks/>
          </p:cNvSpPr>
          <p:nvPr/>
        </p:nvSpPr>
        <p:spPr>
          <a:xfrm>
            <a:off x="9285853" y="864091"/>
            <a:ext cx="2526715" cy="5202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갱신 신청은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가능하기 때문에 그전에는 비활성화 였다가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갱신 개월 수와 갱신신청버튼이 활성화 된다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갱신신청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갱신 개월 수 선택 후 갱신신청 버튼을 클릭하면</a:t>
            </a:r>
            <a:r>
              <a:rPr lang="en-US" altLang="ko-KR" sz="1400" dirty="0"/>
              <a:t> ‘</a:t>
            </a:r>
            <a:r>
              <a:rPr lang="ko-KR" altLang="en-US" sz="1400" dirty="0"/>
              <a:t>갱신승인대기</a:t>
            </a:r>
            <a:r>
              <a:rPr lang="en-US" altLang="ko-KR" sz="1400" dirty="0"/>
              <a:t>‘ </a:t>
            </a:r>
            <a:r>
              <a:rPr lang="ko-KR" altLang="en-US" sz="1400" dirty="0"/>
              <a:t>상태로 전환되면서 다시 비활성화가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관리자가 갱신 승인을 하면 갱신 신청 현황에는 다시 신청버튼이 생기고 계약 개월 수가 변동된다</a:t>
            </a:r>
            <a:r>
              <a:rPr lang="en-US" altLang="ko-KR" sz="1400" dirty="0"/>
              <a:t>(</a:t>
            </a:r>
            <a:r>
              <a:rPr lang="ko-KR" altLang="en-US" sz="1400" dirty="0"/>
              <a:t>비활성화 였다가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주전에 다시 활성화 된다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86B36D8-59C7-4ABF-B8E7-43518CC9042E}"/>
              </a:ext>
            </a:extLst>
          </p:cNvPr>
          <p:cNvSpPr txBox="1"/>
          <p:nvPr/>
        </p:nvSpPr>
        <p:spPr>
          <a:xfrm>
            <a:off x="7950084" y="1509634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3</a:t>
            </a:r>
            <a:r>
              <a:rPr lang="ko-KR" altLang="en-US" sz="900" dirty="0"/>
              <a:t>달 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31EAC78-5446-449A-99EE-9042DBCC3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378" y="2261448"/>
            <a:ext cx="231668" cy="274344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00D31678-27CF-4878-A70C-807907607C01}"/>
              </a:ext>
            </a:extLst>
          </p:cNvPr>
          <p:cNvCxnSpPr/>
          <p:nvPr/>
        </p:nvCxnSpPr>
        <p:spPr>
          <a:xfrm>
            <a:off x="7837196" y="210002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6A66937-6DF8-4AD0-AF80-97DFD0A0DA5F}"/>
              </a:ext>
            </a:extLst>
          </p:cNvPr>
          <p:cNvSpPr txBox="1"/>
          <p:nvPr/>
        </p:nvSpPr>
        <p:spPr>
          <a:xfrm>
            <a:off x="7979089" y="2517040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2</a:t>
            </a:r>
            <a:r>
              <a:rPr lang="ko-KR" altLang="en-US" sz="900" dirty="0"/>
              <a:t>주 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589A5081-0262-448E-8998-4FB1B9C50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060" y="2904012"/>
            <a:ext cx="1330272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95248FF5-2BC1-4FF1-BEE5-F1F2E848E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182" y="4160791"/>
            <a:ext cx="1480547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02B863B-F4B5-443A-A962-410B1F868CA6}"/>
              </a:ext>
            </a:extLst>
          </p:cNvPr>
          <p:cNvCxnSpPr>
            <a:cxnSpLocks/>
          </p:cNvCxnSpPr>
          <p:nvPr/>
        </p:nvCxnSpPr>
        <p:spPr>
          <a:xfrm>
            <a:off x="7763926" y="3192661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F3AEFD1E-798A-404E-8469-CA4F9B8BFCEB}"/>
              </a:ext>
            </a:extLst>
          </p:cNvPr>
          <p:cNvSpPr/>
          <p:nvPr/>
        </p:nvSpPr>
        <p:spPr>
          <a:xfrm>
            <a:off x="7528443" y="3484529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A703B67B-EC36-4DFA-B5D3-3EE6E4915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60" y="4140080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1CE8671-6DB4-48AE-9F84-6E7F402B5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318" y="5441753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D4D3430A-AFEC-442F-B847-586EE187E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079" y="5440606"/>
            <a:ext cx="1405410" cy="3179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01F2EDE0-5BCC-4BD8-A9A3-BF8969AFCF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3243" y="4800602"/>
            <a:ext cx="270337" cy="3162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698CE177-8A51-4475-A29C-F92B9E3DE4C0}"/>
              </a:ext>
            </a:extLst>
          </p:cNvPr>
          <p:cNvCxnSpPr>
            <a:cxnSpLocks/>
          </p:cNvCxnSpPr>
          <p:nvPr/>
        </p:nvCxnSpPr>
        <p:spPr>
          <a:xfrm>
            <a:off x="7608229" y="4388946"/>
            <a:ext cx="0" cy="98896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D21C4844-D756-4C65-9BBB-85C75560EFAF}"/>
              </a:ext>
            </a:extLst>
          </p:cNvPr>
          <p:cNvCxnSpPr>
            <a:cxnSpLocks/>
          </p:cNvCxnSpPr>
          <p:nvPr/>
        </p:nvCxnSpPr>
        <p:spPr>
          <a:xfrm>
            <a:off x="5204808" y="4430337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0B87CE33-DAA1-4C1A-985C-E30B6A768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058" y="4704598"/>
            <a:ext cx="270337" cy="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23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66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계약만료일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주정 활성화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48BBAA0-9DFF-41B3-9178-75E26A8A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26" y="1835808"/>
            <a:ext cx="9098931" cy="40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768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906981B-4924-4F41-9614-4C9FEF6E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9" y="2061062"/>
            <a:ext cx="8198862" cy="4771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D477BC23-D1D4-44D7-B2B5-53B0CE7E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18" y="3257040"/>
            <a:ext cx="8198860" cy="6261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65328A8B-067E-49B0-AB2F-D85920BD6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72" y="4505379"/>
            <a:ext cx="8176906" cy="533404"/>
          </a:xfrm>
          <a:prstGeom prst="rect">
            <a:avLst/>
          </a:prstGeom>
        </p:spPr>
      </p:pic>
      <p:sp>
        <p:nvSpPr>
          <p:cNvPr id="29" name="내용 개체 틀 5">
            <a:extLst>
              <a:ext uri="{FF2B5EF4-FFF2-40B4-BE49-F238E27FC236}">
                <a16:creationId xmlns:a16="http://schemas.microsoft.com/office/drawing/2014/main" xmlns="" id="{02736DE6-5CE5-47E8-94AB-FCAEAFD33133}"/>
              </a:ext>
            </a:extLst>
          </p:cNvPr>
          <p:cNvSpPr txBox="1">
            <a:spLocks/>
          </p:cNvSpPr>
          <p:nvPr/>
        </p:nvSpPr>
        <p:spPr>
          <a:xfrm>
            <a:off x="9196593" y="1000526"/>
            <a:ext cx="2874177" cy="4597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취소신청버튼을 클릭하면</a:t>
            </a:r>
            <a:r>
              <a:rPr lang="en-US" altLang="ko-KR" sz="1400" dirty="0"/>
              <a:t> </a:t>
            </a:r>
            <a:r>
              <a:rPr lang="ko-KR" altLang="en-US" sz="1400" dirty="0"/>
              <a:t>취소신청현황이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공간취소대기</a:t>
            </a:r>
            <a:r>
              <a:rPr lang="en-US" altLang="ko-KR" sz="1400" dirty="0"/>
              <a:t>’</a:t>
            </a:r>
            <a:r>
              <a:rPr lang="ko-KR" altLang="en-US" sz="1400" dirty="0"/>
              <a:t> 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취소승인을 하면 취소신청 현황에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공간취소완료</a:t>
            </a:r>
            <a:r>
              <a:rPr lang="en-US" altLang="ko-KR" sz="1400" dirty="0"/>
              <a:t>＇</a:t>
            </a:r>
            <a:r>
              <a:rPr lang="ko-KR" altLang="en-US" sz="1400" dirty="0"/>
              <a:t>가 표시되고 모든 정보가 비활성화 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C5961955-56BC-415A-B9CB-195575A8EAC0}"/>
              </a:ext>
            </a:extLst>
          </p:cNvPr>
          <p:cNvCxnSpPr>
            <a:cxnSpLocks/>
          </p:cNvCxnSpPr>
          <p:nvPr/>
        </p:nvCxnSpPr>
        <p:spPr>
          <a:xfrm>
            <a:off x="8733667" y="2548866"/>
            <a:ext cx="0" cy="74849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FE7045B4-938D-4A7A-9FE9-ADAF73394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192" y="281398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F7823A6B-8901-4B4F-AEFF-D3E28ADF9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343" y="2195825"/>
            <a:ext cx="647080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0CF93CAA-1BE3-4126-A1E7-B93DD8363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333" y="3508161"/>
            <a:ext cx="773090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F2001445-A498-4FB7-BB62-93DACE7A2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897" y="4728869"/>
            <a:ext cx="736939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8FC68CB9-B779-44F7-845A-B3885009DB9C}"/>
              </a:ext>
            </a:extLst>
          </p:cNvPr>
          <p:cNvSpPr/>
          <p:nvPr/>
        </p:nvSpPr>
        <p:spPr>
          <a:xfrm>
            <a:off x="8928954" y="5001043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623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75C2DF4-1C4B-4285-BAF0-49777789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8" y="1922811"/>
            <a:ext cx="8174239" cy="5284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CF019904-8C94-44CA-A8C1-49CAA871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9" y="2872765"/>
            <a:ext cx="8174238" cy="6039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CE302D5C-857D-4321-A81A-03DEF1707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30" y="3929631"/>
            <a:ext cx="8130564" cy="5594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768BD4AB-882D-4710-BAC2-C23126C6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977" y="5210906"/>
            <a:ext cx="8168757" cy="641538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xmlns="" id="{0CD0BF5A-5911-450E-AD14-3DF946329A07}"/>
              </a:ext>
            </a:extLst>
          </p:cNvPr>
          <p:cNvSpPr txBox="1">
            <a:spLocks/>
          </p:cNvSpPr>
          <p:nvPr/>
        </p:nvSpPr>
        <p:spPr>
          <a:xfrm>
            <a:off x="9310350" y="990653"/>
            <a:ext cx="2675462" cy="5454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사용자가 공용공간을 예약을 하면 예약현황에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＇</a:t>
            </a:r>
            <a:r>
              <a:rPr lang="ko-KR" altLang="en-US" sz="1400" dirty="0"/>
              <a:t>이 표시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예약을 승인하면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‘ 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예약완료</a:t>
            </a:r>
            <a:r>
              <a:rPr lang="en-US" altLang="ko-KR" sz="1400" dirty="0"/>
              <a:t>’ </a:t>
            </a:r>
            <a:r>
              <a:rPr lang="ko-KR" altLang="en-US" sz="1400" dirty="0"/>
              <a:t>가 표시되고 예약취소에 취소버튼이 생긴다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취소신청 버튼을 클릭하면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예약취소대기</a:t>
            </a:r>
            <a:r>
              <a:rPr lang="en-US" altLang="ko-KR" sz="1400" dirty="0"/>
              <a:t>＇</a:t>
            </a:r>
            <a:r>
              <a:rPr lang="ko-KR" altLang="en-US" sz="1400" dirty="0"/>
              <a:t>상태로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관리자가 취소신청을 승인하면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예약취소완료</a:t>
            </a:r>
            <a:r>
              <a:rPr lang="en-US" altLang="ko-KR" sz="1400" dirty="0"/>
              <a:t>’</a:t>
            </a:r>
            <a:r>
              <a:rPr lang="ko-KR" altLang="en-US" sz="1400" dirty="0"/>
              <a:t>로 전환이 되면서 모든 정보가 비활성화 된다</a:t>
            </a:r>
            <a:endParaRPr lang="en-US" altLang="ko-KR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C882EC7-AECD-4B92-A7AA-EF2BFDB47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35" y="2062458"/>
            <a:ext cx="858200" cy="2682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3430035E-BAF6-41C1-8D57-B14583932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2724" y="1851415"/>
            <a:ext cx="231668" cy="274344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118A13B4-94FD-41C8-871B-3BBFCC7272FA}"/>
              </a:ext>
            </a:extLst>
          </p:cNvPr>
          <p:cNvSpPr/>
          <p:nvPr/>
        </p:nvSpPr>
        <p:spPr>
          <a:xfrm>
            <a:off x="8923691" y="2787394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B3AB11E-CBD0-448E-8A78-4EB9066414E1}"/>
              </a:ext>
            </a:extLst>
          </p:cNvPr>
          <p:cNvSpPr/>
          <p:nvPr/>
        </p:nvSpPr>
        <p:spPr>
          <a:xfrm>
            <a:off x="7286435" y="3064405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2E8A1F2C-2747-49BA-86A5-7FEB0C3E7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836" y="4143303"/>
            <a:ext cx="1075039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C5827F8E-DDF8-4F91-A8A6-017A5F95374D}"/>
              </a:ext>
            </a:extLst>
          </p:cNvPr>
          <p:cNvCxnSpPr/>
          <p:nvPr/>
        </p:nvCxnSpPr>
        <p:spPr>
          <a:xfrm>
            <a:off x="8652984" y="328015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50026182-84BC-4835-853B-0FC9006ABD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039" y="3476671"/>
            <a:ext cx="289035" cy="33811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4AC2189-7096-45C9-BE9B-AA26976A4F24}"/>
              </a:ext>
            </a:extLst>
          </p:cNvPr>
          <p:cNvSpPr/>
          <p:nvPr/>
        </p:nvSpPr>
        <p:spPr>
          <a:xfrm>
            <a:off x="7320050" y="5439088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91A06D9D-79E7-403F-9B01-F3CBDCB41AC9}"/>
              </a:ext>
            </a:extLst>
          </p:cNvPr>
          <p:cNvSpPr/>
          <p:nvPr/>
        </p:nvSpPr>
        <p:spPr>
          <a:xfrm>
            <a:off x="8861442" y="5212591"/>
            <a:ext cx="216022" cy="203613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13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7682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765204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556BA5D-A97B-4148-B8FA-1226EA10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29" y="2035990"/>
            <a:ext cx="8495173" cy="9566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3A58713-BD66-4449-82D7-734500F9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503" y="3399279"/>
            <a:ext cx="8364951" cy="2948519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xmlns="" id="{18EE009A-3A32-4114-8879-476BC3056A19}"/>
              </a:ext>
            </a:extLst>
          </p:cNvPr>
          <p:cNvSpPr txBox="1">
            <a:spLocks/>
          </p:cNvSpPr>
          <p:nvPr/>
        </p:nvSpPr>
        <p:spPr>
          <a:xfrm>
            <a:off x="9765204" y="910111"/>
            <a:ext cx="2420470" cy="38130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사용예정날짜가 지났을 경우 자동 비활성화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6AB7238-F57F-4477-BE31-B04A2D752A85}"/>
              </a:ext>
            </a:extLst>
          </p:cNvPr>
          <p:cNvSpPr/>
          <p:nvPr/>
        </p:nvSpPr>
        <p:spPr>
          <a:xfrm>
            <a:off x="1044406" y="2442670"/>
            <a:ext cx="8516796" cy="238389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6984203F-5BE7-47AA-82D1-E0143DD0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94" y="2198141"/>
            <a:ext cx="231668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57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결제수단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2292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EE62DC5-529A-48BE-8C89-BADC4A61D85C}"/>
              </a:ext>
            </a:extLst>
          </p:cNvPr>
          <p:cNvSpPr txBox="1"/>
          <p:nvPr/>
        </p:nvSpPr>
        <p:spPr>
          <a:xfrm>
            <a:off x="9098672" y="1155227"/>
            <a:ext cx="2981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결제수단이 등록이 안된 상태에서 마이페이지의 내 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입주정보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공용공간 예약현황을 클릭 시 결제수단 등록 </a:t>
            </a:r>
            <a:r>
              <a:rPr lang="en-US" altLang="ko-KR" dirty="0">
                <a:solidFill>
                  <a:schemeClr val="bg1"/>
                </a:solidFill>
              </a:rPr>
              <a:t>Alert</a:t>
            </a:r>
            <a:r>
              <a:rPr lang="ko-KR" altLang="en-US" dirty="0">
                <a:solidFill>
                  <a:schemeClr val="bg1"/>
                </a:solidFill>
              </a:rPr>
              <a:t>창이 뜨며 확인을 누르면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결제수단 관리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결제를 할 수단 버튼을 클릭하면 등록된 결제수단에 선택한 결제수단이 나옵니다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BD547D6B-B852-443A-A60D-1D0C108E1BF4}"/>
              </a:ext>
            </a:extLst>
          </p:cNvPr>
          <p:cNvGrpSpPr/>
          <p:nvPr/>
        </p:nvGrpSpPr>
        <p:grpSpPr>
          <a:xfrm>
            <a:off x="1122503" y="1625053"/>
            <a:ext cx="7485796" cy="5271419"/>
            <a:chOff x="192797" y="748389"/>
            <a:chExt cx="7850992" cy="552858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E5343835-621D-48F3-98EA-CFC0BC895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68" t="7640" r="35313" b="73888"/>
            <a:stretch/>
          </p:blipFill>
          <p:spPr>
            <a:xfrm>
              <a:off x="809625" y="1009649"/>
              <a:ext cx="3562350" cy="126682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EA53C5ED-8060-426A-BE74-6C4E11B7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386" y="2568733"/>
              <a:ext cx="7779077" cy="1622267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F12AC49E-5979-4ACB-A6BD-9C87B9488427}"/>
                </a:ext>
              </a:extLst>
            </p:cNvPr>
            <p:cNvSpPr/>
            <p:nvPr/>
          </p:nvSpPr>
          <p:spPr>
            <a:xfrm>
              <a:off x="503502" y="7483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256C461A-CCF9-44CE-BC7F-1097CF5C669F}"/>
                </a:ext>
              </a:extLst>
            </p:cNvPr>
            <p:cNvSpPr/>
            <p:nvPr/>
          </p:nvSpPr>
          <p:spPr>
            <a:xfrm>
              <a:off x="2437738" y="316634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9B7D2768-802A-4A7F-B7A3-7C74A7048CF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797" y="4653375"/>
              <a:ext cx="7850992" cy="1623600"/>
            </a:xfrm>
            <a:prstGeom prst="rect">
              <a:avLst/>
            </a:prstGeom>
          </p:spPr>
        </p:pic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xmlns="" id="{48A452C3-E952-4803-B52D-7654C31B99E2}"/>
                </a:ext>
              </a:extLst>
            </p:cNvPr>
            <p:cNvSpPr/>
            <p:nvPr/>
          </p:nvSpPr>
          <p:spPr>
            <a:xfrm>
              <a:off x="3924300" y="4067175"/>
              <a:ext cx="1143000" cy="4160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0277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6C138DB-2640-45F8-A997-E6ED05CAA790}"/>
              </a:ext>
            </a:extLst>
          </p:cNvPr>
          <p:cNvSpPr txBox="1"/>
          <p:nvPr/>
        </p:nvSpPr>
        <p:spPr>
          <a:xfrm>
            <a:off x="9198375" y="2703774"/>
            <a:ext cx="284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Ajax</a:t>
            </a:r>
            <a:r>
              <a:rPr lang="ko-KR" altLang="en-US" dirty="0">
                <a:solidFill>
                  <a:schemeClr val="bg1"/>
                </a:solidFill>
              </a:rPr>
              <a:t>를 사용하여 결제수단 등록 처리를 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75978AD-ECB7-4E7B-A456-2BCBF19EE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" t="11249" r="31172" b="10139"/>
          <a:stretch/>
        </p:blipFill>
        <p:spPr>
          <a:xfrm>
            <a:off x="1481041" y="1814609"/>
            <a:ext cx="7018484" cy="46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2506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띄워줌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인증번호를 보낸 후 인증하고 비밀번호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자주묻는질문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612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F3FEF55-D41F-40A8-8925-5BAF4071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671238"/>
            <a:ext cx="9156986" cy="19996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8AE4BC18-F733-45CB-A45B-6EE4A39B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46" y="3844787"/>
            <a:ext cx="8810621" cy="293243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EDB08194-F5D8-4F20-8A5C-BD8D2C14B663}"/>
              </a:ext>
            </a:extLst>
          </p:cNvPr>
          <p:cNvSpPr/>
          <p:nvPr/>
        </p:nvSpPr>
        <p:spPr>
          <a:xfrm>
            <a:off x="4003114" y="1951932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A3C95D83-1DFC-4701-BC51-23CDAC18F1FF}"/>
              </a:ext>
            </a:extLst>
          </p:cNvPr>
          <p:cNvCxnSpPr>
            <a:stCxn id="35" idx="4"/>
          </p:cNvCxnSpPr>
          <p:nvPr/>
        </p:nvCxnSpPr>
        <p:spPr>
          <a:xfrm>
            <a:off x="4156176" y="2337694"/>
            <a:ext cx="263006" cy="204787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DCD596E-9D75-4008-95F7-908A9B45ECB9}"/>
              </a:ext>
            </a:extLst>
          </p:cNvPr>
          <p:cNvSpPr txBox="1"/>
          <p:nvPr/>
        </p:nvSpPr>
        <p:spPr>
          <a:xfrm>
            <a:off x="5642405" y="2761466"/>
            <a:ext cx="3155577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자주묻는질문</a:t>
            </a:r>
            <a:r>
              <a:rPr lang="ko-KR" altLang="en-US" dirty="0"/>
              <a:t> 게시판은 </a:t>
            </a:r>
            <a:endParaRPr lang="en-US" altLang="ko-KR" dirty="0"/>
          </a:p>
          <a:p>
            <a:r>
              <a:rPr lang="ko-KR" altLang="en-US" dirty="0"/>
              <a:t>아코디언 형식으로 되어있으며 제목을 클릭하면 답변이 보입니다</a:t>
            </a:r>
            <a:r>
              <a:rPr lang="en-US" altLang="ko-KR" dirty="0"/>
              <a:t>. </a:t>
            </a:r>
            <a:r>
              <a:rPr lang="ko-KR" altLang="en-US" dirty="0" err="1"/>
              <a:t>재클릭</a:t>
            </a:r>
            <a:r>
              <a:rPr lang="ko-KR" altLang="en-US" dirty="0"/>
              <a:t> 시 답변이 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5623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2799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0C3B9828-44B7-4ED9-AF87-67EBBAD97A25}"/>
              </a:ext>
            </a:extLst>
          </p:cNvPr>
          <p:cNvGrpSpPr/>
          <p:nvPr/>
        </p:nvGrpSpPr>
        <p:grpSpPr>
          <a:xfrm>
            <a:off x="1207503" y="935557"/>
            <a:ext cx="8260346" cy="5688660"/>
            <a:chOff x="107504" y="300146"/>
            <a:chExt cx="9144000" cy="629720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4471EE5E-94B4-4C36-A270-C7B248595C2C}"/>
                </a:ext>
              </a:extLst>
            </p:cNvPr>
            <p:cNvGrpSpPr/>
            <p:nvPr/>
          </p:nvGrpSpPr>
          <p:grpSpPr>
            <a:xfrm>
              <a:off x="107504" y="300146"/>
              <a:ext cx="9144000" cy="6297207"/>
              <a:chOff x="107504" y="225109"/>
              <a:chExt cx="9144000" cy="4722905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xmlns="" id="{FD02647D-F1D8-46BF-AF56-A4DDFEA7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04" y="225109"/>
                <a:ext cx="9144000" cy="112250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xmlns="" id="{CA35F686-8C8F-45EB-BB1C-61E069DA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931" y="1347614"/>
                <a:ext cx="7766636" cy="3600400"/>
              </a:xfrm>
              <a:prstGeom prst="rect">
                <a:avLst/>
              </a:prstGeom>
            </p:spPr>
          </p:pic>
          <p:sp>
            <p:nvSpPr>
              <p:cNvPr id="53" name="모서리가 둥근 직사각형 9">
                <a:extLst>
                  <a:ext uri="{FF2B5EF4-FFF2-40B4-BE49-F238E27FC236}">
                    <a16:creationId xmlns:a16="http://schemas.microsoft.com/office/drawing/2014/main" xmlns="" id="{ADCE13E1-8EF8-4F82-99BE-998B8F230FB4}"/>
                  </a:ext>
                </a:extLst>
              </p:cNvPr>
              <p:cNvSpPr/>
              <p:nvPr/>
            </p:nvSpPr>
            <p:spPr>
              <a:xfrm>
                <a:off x="515438" y="1347614"/>
                <a:ext cx="3840538" cy="252028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10">
                <a:extLst>
                  <a:ext uri="{FF2B5EF4-FFF2-40B4-BE49-F238E27FC236}">
                    <a16:creationId xmlns:a16="http://schemas.microsoft.com/office/drawing/2014/main" xmlns="" id="{179E240F-5283-47E4-835F-6A6D54E101B2}"/>
                  </a:ext>
                </a:extLst>
              </p:cNvPr>
              <p:cNvSpPr/>
              <p:nvPr/>
            </p:nvSpPr>
            <p:spPr>
              <a:xfrm>
                <a:off x="515438" y="4443958"/>
                <a:ext cx="3840538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0CFC2BB-C79A-49DD-8761-7D90776158AF}"/>
                </a:ext>
              </a:extLst>
            </p:cNvPr>
            <p:cNvSpPr txBox="1"/>
            <p:nvPr/>
          </p:nvSpPr>
          <p:spPr>
            <a:xfrm>
              <a:off x="5220072" y="1048482"/>
              <a:ext cx="3767834" cy="7154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등록된 글이 없을 때는 </a:t>
              </a:r>
              <a:r>
                <a:rPr lang="ko-KR" altLang="en-US" dirty="0" err="1"/>
                <a:t>뷰에서</a:t>
              </a:r>
              <a:endParaRPr lang="en-US" altLang="ko-KR" dirty="0"/>
            </a:p>
            <a:p>
              <a:r>
                <a:rPr lang="en-US" altLang="ko-KR" dirty="0"/>
                <a:t>Otherwise core tag</a:t>
              </a:r>
              <a:r>
                <a:rPr lang="ko-KR" altLang="en-US" dirty="0"/>
                <a:t>가 보여진다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062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16476DF-CFFE-4A56-A0DC-493C2BDB1EC8}"/>
              </a:ext>
            </a:extLst>
          </p:cNvPr>
          <p:cNvGrpSpPr/>
          <p:nvPr/>
        </p:nvGrpSpPr>
        <p:grpSpPr>
          <a:xfrm>
            <a:off x="1284413" y="920855"/>
            <a:ext cx="10778874" cy="5119933"/>
            <a:chOff x="179513" y="1316765"/>
            <a:chExt cx="8964374" cy="425805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3B2FCD25-0D1B-4894-A0C3-A1E6378F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3" y="4293096"/>
              <a:ext cx="8296231" cy="128172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9110292F-C1BB-4977-991A-E0EEB315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316765"/>
              <a:ext cx="3848390" cy="22247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A30336C8-0680-46DF-A616-1C1C49EB2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10" y="1565037"/>
              <a:ext cx="5043977" cy="1728192"/>
            </a:xfrm>
            <a:prstGeom prst="rect">
              <a:avLst/>
            </a:prstGeom>
          </p:spPr>
        </p:pic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244CAD87-2387-4E02-94DE-DF2E2611836C}"/>
                </a:ext>
              </a:extLst>
            </p:cNvPr>
            <p:cNvCxnSpPr/>
            <p:nvPr/>
          </p:nvCxnSpPr>
          <p:spPr>
            <a:xfrm>
              <a:off x="4932040" y="1796819"/>
              <a:ext cx="0" cy="1056117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xmlns="" id="{35FA9A64-A4FB-4EFC-945B-1257DB492E5D}"/>
                </a:ext>
              </a:extLst>
            </p:cNvPr>
            <p:cNvSpPr/>
            <p:nvPr/>
          </p:nvSpPr>
          <p:spPr>
            <a:xfrm>
              <a:off x="4572000" y="1316765"/>
              <a:ext cx="360040" cy="36004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xmlns="" id="{694F3FF2-C74F-4965-AAAD-37F968734AC3}"/>
                </a:ext>
              </a:extLst>
            </p:cNvPr>
            <p:cNvCxnSpPr/>
            <p:nvPr/>
          </p:nvCxnSpPr>
          <p:spPr>
            <a:xfrm flipH="1">
              <a:off x="755576" y="2605640"/>
              <a:ext cx="4176464" cy="2328316"/>
            </a:xfrm>
            <a:prstGeom prst="straightConnector1">
              <a:avLst/>
            </a:prstGeom>
            <a:ln w="31750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28052C7-7891-4B4E-8117-7044BE5042A3}"/>
                </a:ext>
              </a:extLst>
            </p:cNvPr>
            <p:cNvSpPr txBox="1"/>
            <p:nvPr/>
          </p:nvSpPr>
          <p:spPr>
            <a:xfrm>
              <a:off x="4860032" y="3429000"/>
              <a:ext cx="338437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1. </a:t>
              </a:r>
              <a:r>
                <a:rPr lang="ko-KR" altLang="en-US" dirty="0" err="1"/>
                <a:t>글번호는</a:t>
              </a:r>
              <a:r>
                <a:rPr lang="ko-KR" altLang="en-US" dirty="0"/>
                <a:t> </a:t>
              </a:r>
              <a:r>
                <a:rPr lang="en-US" altLang="ko-KR" dirty="0" err="1"/>
                <a:t>nvl</a:t>
              </a:r>
              <a:r>
                <a:rPr lang="ko-KR" altLang="en-US" dirty="0"/>
                <a:t>를 통하여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값일때는</a:t>
              </a:r>
              <a:r>
                <a:rPr lang="ko-KR" altLang="en-US" dirty="0"/>
                <a:t> </a:t>
              </a:r>
              <a:r>
                <a:rPr lang="en-US" altLang="ko-KR" dirty="0"/>
                <a:t>0</a:t>
              </a:r>
              <a:r>
                <a:rPr lang="ko-KR" altLang="en-US" dirty="0"/>
                <a:t>을 아니면 이미 있는 </a:t>
              </a:r>
              <a:r>
                <a:rPr lang="ko-KR" altLang="en-US" dirty="0" err="1"/>
                <a:t>글번호의</a:t>
              </a:r>
              <a:r>
                <a:rPr lang="ko-KR" altLang="en-US" dirty="0"/>
                <a:t> 최대값을 가져와 </a:t>
              </a:r>
              <a:r>
                <a:rPr lang="ko-KR" altLang="en-US" dirty="0" err="1"/>
                <a:t>비지니스단에</a:t>
              </a:r>
              <a:r>
                <a:rPr lang="ko-KR" altLang="en-US" dirty="0"/>
                <a:t> </a:t>
              </a:r>
              <a:r>
                <a:rPr lang="en-US" altLang="ko-KR" dirty="0"/>
                <a:t>set</a:t>
              </a:r>
              <a:r>
                <a:rPr lang="ko-KR" altLang="en-US" dirty="0"/>
                <a:t>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62234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06FF9984-FE1D-4AE7-8306-842390085178}"/>
              </a:ext>
            </a:extLst>
          </p:cNvPr>
          <p:cNvGrpSpPr/>
          <p:nvPr/>
        </p:nvGrpSpPr>
        <p:grpSpPr>
          <a:xfrm>
            <a:off x="1563924" y="980698"/>
            <a:ext cx="8027598" cy="5716434"/>
            <a:chOff x="678098" y="548680"/>
            <a:chExt cx="8296231" cy="590772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80B48B2C-A007-41DF-A510-6849E5D3AD0A}"/>
                </a:ext>
              </a:extLst>
            </p:cNvPr>
            <p:cNvGrpSpPr/>
            <p:nvPr/>
          </p:nvGrpSpPr>
          <p:grpSpPr>
            <a:xfrm>
              <a:off x="678098" y="548680"/>
              <a:ext cx="8296231" cy="5907727"/>
              <a:chOff x="678097" y="411510"/>
              <a:chExt cx="8296231" cy="4430795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xmlns="" id="{52FA8D2E-9178-4BFD-90CF-86B3157FC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68" y="411510"/>
                <a:ext cx="7208116" cy="4430795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:a16="http://schemas.microsoft.com/office/drawing/2014/main" xmlns="" id="{8E3CC972-55A4-45DA-AE1A-5A289EB24D89}"/>
                  </a:ext>
                </a:extLst>
              </p:cNvPr>
              <p:cNvSpPr/>
              <p:nvPr/>
            </p:nvSpPr>
            <p:spPr>
              <a:xfrm>
                <a:off x="971600" y="1419622"/>
                <a:ext cx="5616624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xmlns="" id="{9E33908C-9279-4872-8BCE-24F8D4B58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7" y="2499742"/>
                <a:ext cx="8296231" cy="961290"/>
              </a:xfrm>
              <a:prstGeom prst="rect">
                <a:avLst/>
              </a:prstGeom>
            </p:spPr>
          </p:pic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xmlns="" id="{B48218CE-EFA5-4D47-8036-BE614D7C4601}"/>
                  </a:ext>
                </a:extLst>
              </p:cNvPr>
              <p:cNvCxnSpPr/>
              <p:nvPr/>
            </p:nvCxnSpPr>
            <p:spPr>
              <a:xfrm flipH="1">
                <a:off x="5004048" y="1851670"/>
                <a:ext cx="144016" cy="1296144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0D8B7DE-005D-4E4E-B37C-646E05266C98}"/>
                </a:ext>
              </a:extLst>
            </p:cNvPr>
            <p:cNvSpPr txBox="1"/>
            <p:nvPr/>
          </p:nvSpPr>
          <p:spPr>
            <a:xfrm>
              <a:off x="5285548" y="3332989"/>
              <a:ext cx="2232248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페이징이</a:t>
              </a:r>
              <a:r>
                <a:rPr lang="ko-KR" altLang="en-US" dirty="0"/>
                <a:t> 처음에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r>
                <a:rPr lang="ko-KR" altLang="en-US" dirty="0"/>
                <a:t>의 값을 초기화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4443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AACF110A-1571-440A-A715-FD041B1C1091}"/>
              </a:ext>
            </a:extLst>
          </p:cNvPr>
          <p:cNvGrpSpPr/>
          <p:nvPr/>
        </p:nvGrpSpPr>
        <p:grpSpPr>
          <a:xfrm>
            <a:off x="1355164" y="843622"/>
            <a:ext cx="8685284" cy="5907850"/>
            <a:chOff x="0" y="467381"/>
            <a:chExt cx="9144000" cy="621714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E4EEA9B8-C408-48CA-AE91-5E22EBDAD130}"/>
                </a:ext>
              </a:extLst>
            </p:cNvPr>
            <p:cNvGrpSpPr/>
            <p:nvPr/>
          </p:nvGrpSpPr>
          <p:grpSpPr>
            <a:xfrm>
              <a:off x="0" y="836713"/>
              <a:ext cx="9144000" cy="5847817"/>
              <a:chOff x="0" y="627534"/>
              <a:chExt cx="9144000" cy="438586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xmlns="" id="{4D5A5775-9172-4A41-8038-5F68CF355381}"/>
                  </a:ext>
                </a:extLst>
              </p:cNvPr>
              <p:cNvGrpSpPr/>
              <p:nvPr/>
            </p:nvGrpSpPr>
            <p:grpSpPr>
              <a:xfrm>
                <a:off x="0" y="627534"/>
                <a:ext cx="9144000" cy="4385863"/>
                <a:chOff x="0" y="627534"/>
                <a:chExt cx="9144000" cy="4385863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xmlns="" id="{CE11F051-CCF1-49ED-9246-4EF866E858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897022"/>
                  <a:ext cx="9144000" cy="2116375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xmlns="" id="{B6CD2F17-C56A-41DE-9330-62220B9EF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52" y="627534"/>
                  <a:ext cx="8424936" cy="2196245"/>
                </a:xfrm>
                <a:prstGeom prst="rect">
                  <a:avLst/>
                </a:prstGeom>
              </p:spPr>
            </p:pic>
          </p:grpSp>
          <p:sp>
            <p:nvSpPr>
              <p:cNvPr id="37" name="모서리가 둥근 직사각형 6">
                <a:extLst>
                  <a:ext uri="{FF2B5EF4-FFF2-40B4-BE49-F238E27FC236}">
                    <a16:creationId xmlns:a16="http://schemas.microsoft.com/office/drawing/2014/main" xmlns="" id="{05611832-CA3D-413A-8225-61D1188F2704}"/>
                  </a:ext>
                </a:extLst>
              </p:cNvPr>
              <p:cNvSpPr/>
              <p:nvPr/>
            </p:nvSpPr>
            <p:spPr>
              <a:xfrm>
                <a:off x="1979712" y="4011910"/>
                <a:ext cx="6552728" cy="720080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3A8D4C7-DC76-42DE-9565-69423178B9DC}"/>
                </a:ext>
              </a:extLst>
            </p:cNvPr>
            <p:cNvSpPr txBox="1"/>
            <p:nvPr/>
          </p:nvSpPr>
          <p:spPr>
            <a:xfrm>
              <a:off x="2627784" y="467381"/>
              <a:ext cx="3777398" cy="38866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문의글</a:t>
              </a:r>
              <a:r>
                <a:rPr lang="ko-KR" altLang="en-US" dirty="0"/>
                <a:t> 리스트가 나오는 </a:t>
              </a:r>
              <a:r>
                <a:rPr lang="ko-KR" altLang="en-US" dirty="0" err="1"/>
                <a:t>뷰</a:t>
              </a:r>
              <a:r>
                <a:rPr lang="ko-KR" altLang="en-US" dirty="0"/>
                <a:t> 코딩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8433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43A44459-B064-49C9-9DBC-A8CB88EE6478}"/>
              </a:ext>
            </a:extLst>
          </p:cNvPr>
          <p:cNvGrpSpPr/>
          <p:nvPr/>
        </p:nvGrpSpPr>
        <p:grpSpPr>
          <a:xfrm>
            <a:off x="1355164" y="949463"/>
            <a:ext cx="8691476" cy="5781964"/>
            <a:chOff x="251521" y="175861"/>
            <a:chExt cx="9654568" cy="642265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59AD213E-9C55-48B1-9808-A0B1034C7F67}"/>
                </a:ext>
              </a:extLst>
            </p:cNvPr>
            <p:cNvGrpSpPr/>
            <p:nvPr/>
          </p:nvGrpSpPr>
          <p:grpSpPr>
            <a:xfrm>
              <a:off x="251521" y="175861"/>
              <a:ext cx="8274077" cy="6422657"/>
              <a:chOff x="179512" y="123478"/>
              <a:chExt cx="8274077" cy="481699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xmlns="" id="{B4C267AB-737F-4F2F-ADDD-05AECFE053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717"/>
              <a:stretch/>
            </p:blipFill>
            <p:spPr>
              <a:xfrm>
                <a:off x="323528" y="123478"/>
                <a:ext cx="6995241" cy="2377139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xmlns="" id="{9CD38477-0514-4E41-99EB-FCB12399B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2571750"/>
                <a:ext cx="8274077" cy="2368721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:a16="http://schemas.microsoft.com/office/drawing/2014/main" xmlns="" id="{E74E3EBD-8C84-4A2F-B9FD-0C825D475246}"/>
                  </a:ext>
                </a:extLst>
              </p:cNvPr>
              <p:cNvSpPr/>
              <p:nvPr/>
            </p:nvSpPr>
            <p:spPr>
              <a:xfrm>
                <a:off x="3821148" y="1131590"/>
                <a:ext cx="3415148" cy="294312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xmlns="" id="{CD7EF37E-E4E4-4240-8E43-EDBAD570A948}"/>
                  </a:ext>
                </a:extLst>
              </p:cNvPr>
              <p:cNvCxnSpPr/>
              <p:nvPr/>
            </p:nvCxnSpPr>
            <p:spPr>
              <a:xfrm flipH="1">
                <a:off x="1979712" y="1402838"/>
                <a:ext cx="3621018" cy="1384936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1A88B934-DCD8-4097-8775-C38FA4B411FA}"/>
                </a:ext>
              </a:extLst>
            </p:cNvPr>
            <p:cNvSpPr txBox="1"/>
            <p:nvPr/>
          </p:nvSpPr>
          <p:spPr>
            <a:xfrm>
              <a:off x="7472939" y="2292143"/>
              <a:ext cx="2433150" cy="1025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한 페이지당 나오는 글의 리스트를 불러오는 </a:t>
              </a:r>
              <a:r>
                <a:rPr lang="ko-KR" altLang="en-US" dirty="0" err="1"/>
                <a:t>쿼리문</a:t>
              </a:r>
              <a:r>
                <a:rPr lang="ko-KR" altLang="en-US" dirty="0"/>
                <a:t> 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0821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4710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클릭하면 로그아웃 여부를 한번 더 묻는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이 나온다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확인을 클릭 하면 로그아웃 이 완료 되었다는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Alert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창이 나오고 확인 클릭 시로그아웃이 된 상태로 메인 페이지로 이동한다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27736334-BB75-4533-8DD3-2946E9A66D5A}"/>
              </a:ext>
            </a:extLst>
          </p:cNvPr>
          <p:cNvGrpSpPr/>
          <p:nvPr/>
        </p:nvGrpSpPr>
        <p:grpSpPr>
          <a:xfrm>
            <a:off x="1373041" y="1654839"/>
            <a:ext cx="8250012" cy="4986033"/>
            <a:chOff x="138412" y="55075"/>
            <a:chExt cx="8250012" cy="498603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3286FBA9-46FB-4500-82AC-C42D1EC0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36" y="55075"/>
              <a:ext cx="1425451" cy="201622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9BBDC45B-C3E8-4F01-B103-1BE7ABBBF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190" y="585869"/>
              <a:ext cx="2208572" cy="954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C7B6648D-77F2-4BF2-B9D3-3B0064A79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9646" y="1063186"/>
              <a:ext cx="2448272" cy="75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xmlns="" id="{488EB4F0-D1BA-4238-9A0E-083E8089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12" y="3072202"/>
              <a:ext cx="8250012" cy="196890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50082192-EA8A-4C2A-9669-F835C28D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2306396"/>
              <a:ext cx="8136904" cy="70709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79F1948B-C5C6-4D4F-8391-9898FF6F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0819" y="1490587"/>
              <a:ext cx="231668" cy="27434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C68947AF-A120-4489-AB1C-56F7DB77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402" y="1627759"/>
              <a:ext cx="1048603" cy="432854"/>
            </a:xfrm>
            <a:prstGeom prst="rect">
              <a:avLst/>
            </a:prstGeom>
          </p:spPr>
        </p:pic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xmlns="" id="{C07A5A0D-7491-40FE-8BBB-01F52F61633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469208" y="1125143"/>
              <a:ext cx="805980" cy="791091"/>
            </a:xfrm>
            <a:prstGeom prst="curvedConnector3">
              <a:avLst>
                <a:gd name="adj1" fmla="val -5840"/>
              </a:avLst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AFD1AEAA-2474-45A2-A5F1-D2D17006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6609" y="1157309"/>
              <a:ext cx="285023" cy="36836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6F4868FC-D9DB-4251-9BD5-2C56351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6753" y="1157309"/>
              <a:ext cx="500753" cy="33099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4868C8F5-5026-4022-8F81-C76E1BA2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7939" y="1488305"/>
              <a:ext cx="285023" cy="36836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F755DE90-CA18-4A81-9793-6543B4E9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053" y="1488305"/>
              <a:ext cx="500753" cy="33099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280126F2-71BC-4E74-A29A-C1FC921C8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9453" y="1992731"/>
              <a:ext cx="285023" cy="368361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7166229D-ABCE-450E-8455-6BB8DA98362B}"/>
                </a:ext>
              </a:extLst>
            </p:cNvPr>
            <p:cNvSpPr/>
            <p:nvPr/>
          </p:nvSpPr>
          <p:spPr>
            <a:xfrm>
              <a:off x="224567" y="2247683"/>
              <a:ext cx="8163857" cy="2793425"/>
            </a:xfrm>
            <a:prstGeom prst="rect">
              <a:avLst/>
            </a:prstGeom>
            <a:noFill/>
            <a:ln>
              <a:solidFill>
                <a:srgbClr val="4D55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xmlns="" id="{BA41B35F-1857-4DF9-9225-EF09FBE7A842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H="1">
              <a:off x="3074476" y="1743257"/>
              <a:ext cx="3416068" cy="433655"/>
            </a:xfrm>
            <a:prstGeom prst="straightConnector1">
              <a:avLst/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544493"/>
            <a:ext cx="1038884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오른쪽에 객실정보 및 현재 객실 예약 리스트 출력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왼쪽에 달력 예약 출력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달력에서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 클릭 시 예약 버튼 활성화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 클릭 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리스트로 이동</a:t>
            </a:r>
            <a:endParaRPr lang="ko-KR" altLang="en-US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누르면 예약 동의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동의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동의 클릭 시 내용 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미 동의 시 예약 불가능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내용 및 최종 결제금액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클릭 시 예약 진행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3311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 구성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F88949F-F08C-442E-8D44-945E6A5CA2A2}"/>
              </a:ext>
            </a:extLst>
          </p:cNvPr>
          <p:cNvSpPr/>
          <p:nvPr/>
        </p:nvSpPr>
        <p:spPr>
          <a:xfrm>
            <a:off x="9200461" y="1399508"/>
            <a:ext cx="2991539" cy="78647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 미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아이디를 입력 해주세요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알림창이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264B541-7FE4-426E-B06B-E11072A40C65}"/>
              </a:ext>
            </a:extLst>
          </p:cNvPr>
          <p:cNvSpPr/>
          <p:nvPr/>
        </p:nvSpPr>
        <p:spPr>
          <a:xfrm>
            <a:off x="9223703" y="2303753"/>
            <a:ext cx="2991539" cy="110964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아이디는 입력하고 비밀번호를 미 입력 시 비밀번호를 입력해주세요라고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55D0E305-DE35-4073-9269-C1EAAD82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1719067"/>
            <a:ext cx="7640116" cy="156631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0930DFE-30CF-45C2-99D9-53481EE199D9}"/>
              </a:ext>
            </a:extLst>
          </p:cNvPr>
          <p:cNvSpPr/>
          <p:nvPr/>
        </p:nvSpPr>
        <p:spPr>
          <a:xfrm>
            <a:off x="3845215" y="27147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A8B19896-F314-4B18-ACD8-BEE1A3593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3373734"/>
            <a:ext cx="7640116" cy="16762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0A5F2433-0A80-45AF-98E0-FB9DBA1B4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85" y="5199937"/>
            <a:ext cx="7640117" cy="1566314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9E032447-4A33-4D01-BADF-1BD87E4686D0}"/>
              </a:ext>
            </a:extLst>
          </p:cNvPr>
          <p:cNvSpPr/>
          <p:nvPr/>
        </p:nvSpPr>
        <p:spPr>
          <a:xfrm>
            <a:off x="3994869" y="44017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979EC87-B3AC-4B6D-8D0F-225624F8DC33}"/>
              </a:ext>
            </a:extLst>
          </p:cNvPr>
          <p:cNvSpPr/>
          <p:nvPr/>
        </p:nvSpPr>
        <p:spPr>
          <a:xfrm>
            <a:off x="3994868" y="62063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030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4148" y="2875002"/>
            <a:ext cx="4583703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페이지 레이아웃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9567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페이지 레이아웃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0307D1-F910-459D-9B00-E6BCDFC3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9" r="1406" b="7639"/>
          <a:stretch/>
        </p:blipFill>
        <p:spPr>
          <a:xfrm>
            <a:off x="1217498" y="1702022"/>
            <a:ext cx="10215344" cy="49144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6769853-266F-4B64-B7CF-82717FD6C674}"/>
              </a:ext>
            </a:extLst>
          </p:cNvPr>
          <p:cNvSpPr/>
          <p:nvPr/>
        </p:nvSpPr>
        <p:spPr>
          <a:xfrm>
            <a:off x="2867025" y="2809875"/>
            <a:ext cx="4429126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E95D164-F577-4123-ABCE-2E2275956F60}"/>
              </a:ext>
            </a:extLst>
          </p:cNvPr>
          <p:cNvSpPr/>
          <p:nvPr/>
        </p:nvSpPr>
        <p:spPr>
          <a:xfrm>
            <a:off x="8439150" y="2809875"/>
            <a:ext cx="2837010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8E1E9E9-3AF5-4E50-9AD8-EEF507C2471B}"/>
              </a:ext>
            </a:extLst>
          </p:cNvPr>
          <p:cNvSpPr/>
          <p:nvPr/>
        </p:nvSpPr>
        <p:spPr>
          <a:xfrm>
            <a:off x="7300906" y="3429000"/>
            <a:ext cx="1138244" cy="318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07A2486-3FAC-430C-BA87-894F46B7BD5B}"/>
              </a:ext>
            </a:extLst>
          </p:cNvPr>
          <p:cNvSpPr/>
          <p:nvPr/>
        </p:nvSpPr>
        <p:spPr>
          <a:xfrm>
            <a:off x="2981324" y="2992606"/>
            <a:ext cx="5087671" cy="241281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이미지 클릭 시 메인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클릭 시 각 메뉴별 첫 번째 서브 메뉴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마우스 오버 시 서브 메뉴가 드롭다운 형식으로 나타남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 시 로그아웃 처리 후 관리자 로그인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 메뉴 클릭 시 각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보여지고 있는 페이지가 어떤 서브 메뉴에 속해있는지 ▶ 표시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별도의 메인 페이지 없이 입주관리 페이지를 메인 페이지로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4DB84649-4841-40B4-9770-CD6810B960AF}"/>
              </a:ext>
            </a:extLst>
          </p:cNvPr>
          <p:cNvSpPr/>
          <p:nvPr/>
        </p:nvSpPr>
        <p:spPr>
          <a:xfrm>
            <a:off x="1943691" y="166808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EE44689-C494-4F12-B36C-2BD50AB9E0D8}"/>
              </a:ext>
            </a:extLst>
          </p:cNvPr>
          <p:cNvSpPr/>
          <p:nvPr/>
        </p:nvSpPr>
        <p:spPr>
          <a:xfrm>
            <a:off x="2143124" y="1818811"/>
            <a:ext cx="723901" cy="68972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5C714EDA-41A7-4E1F-969A-5DEBC18FBE61}"/>
              </a:ext>
            </a:extLst>
          </p:cNvPr>
          <p:cNvSpPr/>
          <p:nvPr/>
        </p:nvSpPr>
        <p:spPr>
          <a:xfrm>
            <a:off x="3556641" y="18409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1439D8C-BA66-4DD2-A297-CCEF434B901D}"/>
              </a:ext>
            </a:extLst>
          </p:cNvPr>
          <p:cNvSpPr/>
          <p:nvPr/>
        </p:nvSpPr>
        <p:spPr>
          <a:xfrm>
            <a:off x="3740468" y="2023686"/>
            <a:ext cx="4693927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0AD50E83-A266-46BA-B2C9-63A684D3779F}"/>
              </a:ext>
            </a:extLst>
          </p:cNvPr>
          <p:cNvSpPr/>
          <p:nvPr/>
        </p:nvSpPr>
        <p:spPr>
          <a:xfrm>
            <a:off x="8502741" y="2023686"/>
            <a:ext cx="603159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21E993BA-60D4-45BC-989D-29724BEE1854}"/>
              </a:ext>
            </a:extLst>
          </p:cNvPr>
          <p:cNvSpPr/>
          <p:nvPr/>
        </p:nvSpPr>
        <p:spPr>
          <a:xfrm>
            <a:off x="8987740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4C14155-4A98-4B89-8581-1962D838E574}"/>
              </a:ext>
            </a:extLst>
          </p:cNvPr>
          <p:cNvSpPr/>
          <p:nvPr/>
        </p:nvSpPr>
        <p:spPr>
          <a:xfrm>
            <a:off x="1277658" y="28370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00561A9-FB1A-408E-A808-5B14E51701D3}"/>
              </a:ext>
            </a:extLst>
          </p:cNvPr>
          <p:cNvSpPr/>
          <p:nvPr/>
        </p:nvSpPr>
        <p:spPr>
          <a:xfrm>
            <a:off x="1423569" y="3045937"/>
            <a:ext cx="1154949" cy="104028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42293A2-100F-481B-B834-5E0F0FD8B263}"/>
              </a:ext>
            </a:extLst>
          </p:cNvPr>
          <p:cNvSpPr/>
          <p:nvPr/>
        </p:nvSpPr>
        <p:spPr>
          <a:xfrm>
            <a:off x="7487868" y="1979861"/>
            <a:ext cx="862947" cy="13020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2BCADEB7-838C-4FC4-B347-39AE9ABF351D}"/>
              </a:ext>
            </a:extLst>
          </p:cNvPr>
          <p:cNvSpPr/>
          <p:nvPr/>
        </p:nvSpPr>
        <p:spPr>
          <a:xfrm>
            <a:off x="7769686" y="164873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59DA1B36-8A7F-4D4A-9128-DAF0239F2F3B}"/>
              </a:ext>
            </a:extLst>
          </p:cNvPr>
          <p:cNvSpPr/>
          <p:nvPr/>
        </p:nvSpPr>
        <p:spPr>
          <a:xfrm>
            <a:off x="2634934" y="304593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6DAB82D-B0FD-4EB8-961D-FB394472201F}"/>
              </a:ext>
            </a:extLst>
          </p:cNvPr>
          <p:cNvSpPr/>
          <p:nvPr/>
        </p:nvSpPr>
        <p:spPr>
          <a:xfrm>
            <a:off x="1295400" y="3196656"/>
            <a:ext cx="1419699" cy="2583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495FE6-76D4-4182-B98B-6E7FAE0E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900" y="4027270"/>
            <a:ext cx="4059542" cy="241294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D4827B23-B2E4-4833-A78D-49511C5B355A}"/>
              </a:ext>
            </a:extLst>
          </p:cNvPr>
          <p:cNvCxnSpPr/>
          <p:nvPr/>
        </p:nvCxnSpPr>
        <p:spPr>
          <a:xfrm>
            <a:off x="5053013" y="5357799"/>
            <a:ext cx="1147762" cy="0"/>
          </a:xfrm>
          <a:prstGeom prst="line">
            <a:avLst/>
          </a:prstGeom>
          <a:ln w="1905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xmlns="" id="{D32DA599-8F64-479B-AACE-2826A13FF6BB}"/>
              </a:ext>
            </a:extLst>
          </p:cNvPr>
          <p:cNvCxnSpPr>
            <a:cxnSpLocks/>
          </p:cNvCxnSpPr>
          <p:nvPr/>
        </p:nvCxnSpPr>
        <p:spPr>
          <a:xfrm>
            <a:off x="5636419" y="5357799"/>
            <a:ext cx="2318726" cy="434926"/>
          </a:xfrm>
          <a:prstGeom prst="bentConnector3">
            <a:avLst>
              <a:gd name="adj1" fmla="val 227"/>
            </a:avLst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95F178CD-DB40-4D24-AB4C-9BAC5A267F67}"/>
              </a:ext>
            </a:extLst>
          </p:cNvPr>
          <p:cNvSpPr/>
          <p:nvPr/>
        </p:nvSpPr>
        <p:spPr>
          <a:xfrm>
            <a:off x="9840016" y="36567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92548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공간관리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44897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사무공간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사무공간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사용중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사무공간의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A65E32F-1B56-446F-AE13-DEC6BB43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98" y="1700998"/>
            <a:ext cx="7815077" cy="361836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A85F312-34AC-4899-B601-4272552AC84F}"/>
              </a:ext>
            </a:extLst>
          </p:cNvPr>
          <p:cNvSpPr/>
          <p:nvPr/>
        </p:nvSpPr>
        <p:spPr>
          <a:xfrm>
            <a:off x="1306354" y="2063642"/>
            <a:ext cx="3570445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56CD5A29-BE17-44F4-A632-2B392B976F67}"/>
              </a:ext>
            </a:extLst>
          </p:cNvPr>
          <p:cNvSpPr/>
          <p:nvPr/>
        </p:nvSpPr>
        <p:spPr>
          <a:xfrm>
            <a:off x="7544163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70D43F5E-7D58-4728-81E9-A2D327DEC203}"/>
              </a:ext>
            </a:extLst>
          </p:cNvPr>
          <p:cNvSpPr/>
          <p:nvPr/>
        </p:nvSpPr>
        <p:spPr>
          <a:xfrm>
            <a:off x="7782765" y="3747733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92" t="63588" r="9986" b="26913"/>
          <a:stretch/>
        </p:blipFill>
        <p:spPr>
          <a:xfrm>
            <a:off x="7653625" y="4076011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3934561"/>
            <a:ext cx="0" cy="14145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6CA5069-2477-4446-844C-C420791A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34" y="5691550"/>
            <a:ext cx="7815077" cy="66187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EB88E73F-7158-44FD-8F9A-22D3F17FB008}"/>
              </a:ext>
            </a:extLst>
          </p:cNvPr>
          <p:cNvCxnSpPr>
            <a:cxnSpLocks/>
          </p:cNvCxnSpPr>
          <p:nvPr/>
        </p:nvCxnSpPr>
        <p:spPr>
          <a:xfrm>
            <a:off x="8014649" y="4727432"/>
            <a:ext cx="0" cy="9641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EEB739A0-68B0-4439-9D93-EE372B3C3BE4}"/>
              </a:ext>
            </a:extLst>
          </p:cNvPr>
          <p:cNvSpPr/>
          <p:nvPr/>
        </p:nvSpPr>
        <p:spPr>
          <a:xfrm>
            <a:off x="7864993" y="501650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2192E6A8-7876-4A4D-871C-01B4B8E87CFB}"/>
              </a:ext>
            </a:extLst>
          </p:cNvPr>
          <p:cNvSpPr/>
          <p:nvPr/>
        </p:nvSpPr>
        <p:spPr>
          <a:xfrm>
            <a:off x="8378909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99CD4F0-200A-4BEC-900B-A1629E392339}"/>
              </a:ext>
            </a:extLst>
          </p:cNvPr>
          <p:cNvSpPr/>
          <p:nvPr/>
        </p:nvSpPr>
        <p:spPr>
          <a:xfrm>
            <a:off x="8617511" y="3747733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8FCAA0B7-6264-487C-B1AB-E5CF6F20F8EF}"/>
              </a:ext>
            </a:extLst>
          </p:cNvPr>
          <p:cNvSpPr/>
          <p:nvPr/>
        </p:nvSpPr>
        <p:spPr>
          <a:xfrm>
            <a:off x="4429818" y="4842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98A7E7D4-9A04-45FF-9F3B-79B419FFA9E5}"/>
              </a:ext>
            </a:extLst>
          </p:cNvPr>
          <p:cNvSpPr/>
          <p:nvPr/>
        </p:nvSpPr>
        <p:spPr>
          <a:xfrm>
            <a:off x="4673271" y="5016502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95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AE591DB-9B75-4BEB-8DF3-5331E2530A3C}"/>
              </a:ext>
            </a:extLst>
          </p:cNvPr>
          <p:cNvSpPr/>
          <p:nvPr/>
        </p:nvSpPr>
        <p:spPr>
          <a:xfrm>
            <a:off x="9322262" y="1052317"/>
            <a:ext cx="2178257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조회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B10F902-558E-4F6E-94A5-506A8FADD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73"/>
          <a:stretch/>
        </p:blipFill>
        <p:spPr>
          <a:xfrm>
            <a:off x="1187489" y="1693426"/>
            <a:ext cx="5301376" cy="42609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A90AD2F-9B6F-403B-8A9E-374ECF86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80" y="2449068"/>
            <a:ext cx="4253831" cy="32963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11DAA4DD-0013-4433-9B4A-D29292A2761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364637" y="2613885"/>
            <a:ext cx="1413743" cy="3706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B941EA62-CED0-4DB2-A4D3-0DA16EA0C4D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734842" y="2778701"/>
            <a:ext cx="1170454" cy="45440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BF989F2B-97C7-4D93-8C77-712C40CB7DB2}"/>
              </a:ext>
            </a:extLst>
          </p:cNvPr>
          <p:cNvSpPr/>
          <p:nvPr/>
        </p:nvSpPr>
        <p:spPr>
          <a:xfrm>
            <a:off x="1968385" y="3061666"/>
            <a:ext cx="3766457" cy="69660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1F39A07D-2EBC-48F3-9697-E754C0DF387F}"/>
              </a:ext>
            </a:extLst>
          </p:cNvPr>
          <p:cNvSpPr/>
          <p:nvPr/>
        </p:nvSpPr>
        <p:spPr>
          <a:xfrm>
            <a:off x="3875248" y="26327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23F3B2E-3517-4945-ABA0-3912E7CFC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881" y="3996848"/>
            <a:ext cx="7421534" cy="272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022E25F7-4D3C-4A89-9DE1-7C351E14D5C4}"/>
              </a:ext>
            </a:extLst>
          </p:cNvPr>
          <p:cNvSpPr/>
          <p:nvPr/>
        </p:nvSpPr>
        <p:spPr>
          <a:xfrm>
            <a:off x="8046739" y="38239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결과값을 다른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 결과값을 받은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대체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값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입력값에 따른 목록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986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228204B-281D-4EB6-9ABA-30CEB8C0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0" y="1697936"/>
            <a:ext cx="3520339" cy="176300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89A24B9-9890-4720-8522-E5456AEA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89" y="2163018"/>
            <a:ext cx="7873913" cy="314775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837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 전체 저장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객체 리스트를 필드로 갖는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 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spaceList[index]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전송하는 데이터를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반복문 사용해서 요소별로 데이터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3F1D606-E4EA-4CE3-AA39-8C96C94F607A}"/>
              </a:ext>
            </a:extLst>
          </p:cNvPr>
          <p:cNvSpPr/>
          <p:nvPr/>
        </p:nvSpPr>
        <p:spPr>
          <a:xfrm>
            <a:off x="4125173" y="2478616"/>
            <a:ext cx="2302260" cy="5386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2AABE053-B40B-49F2-AB6E-AB2BCC6EAFB8}"/>
              </a:ext>
            </a:extLst>
          </p:cNvPr>
          <p:cNvSpPr/>
          <p:nvPr/>
        </p:nvSpPr>
        <p:spPr>
          <a:xfrm>
            <a:off x="2906564" y="15590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BF93D00-4616-48AA-85A4-19F8EC4F589E}"/>
              </a:ext>
            </a:extLst>
          </p:cNvPr>
          <p:cNvSpPr/>
          <p:nvPr/>
        </p:nvSpPr>
        <p:spPr>
          <a:xfrm>
            <a:off x="3205873" y="3424567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FF0CF207-0FEB-4E5E-853F-3ED40B2A8194}"/>
              </a:ext>
            </a:extLst>
          </p:cNvPr>
          <p:cNvSpPr/>
          <p:nvPr/>
        </p:nvSpPr>
        <p:spPr>
          <a:xfrm>
            <a:off x="3205873" y="395161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F45664B-3F8A-43DF-901E-3584817E4C31}"/>
              </a:ext>
            </a:extLst>
          </p:cNvPr>
          <p:cNvSpPr/>
          <p:nvPr/>
        </p:nvSpPr>
        <p:spPr>
          <a:xfrm>
            <a:off x="3205873" y="458245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6D7DB693-4787-4A00-9F3C-F94AF61A96CD}"/>
              </a:ext>
            </a:extLst>
          </p:cNvPr>
          <p:cNvSpPr/>
          <p:nvPr/>
        </p:nvSpPr>
        <p:spPr>
          <a:xfrm>
            <a:off x="3908273" y="22905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352E693-67F7-4EB8-B36D-60D7CE5E2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18" y="4991538"/>
            <a:ext cx="8415541" cy="16596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449EF80F-CD45-4511-A4E7-D945FA4B0EDC}"/>
              </a:ext>
            </a:extLst>
          </p:cNvPr>
          <p:cNvSpPr/>
          <p:nvPr/>
        </p:nvSpPr>
        <p:spPr>
          <a:xfrm>
            <a:off x="5201225" y="5307077"/>
            <a:ext cx="4752953" cy="206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AA70B2B2-7441-486D-A3A3-33274F46D23C}"/>
              </a:ext>
            </a:extLst>
          </p:cNvPr>
          <p:cNvSpPr/>
          <p:nvPr/>
        </p:nvSpPr>
        <p:spPr>
          <a:xfrm>
            <a:off x="2607255" y="56824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1092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1A15D63-61D6-4E5B-AF6D-784D1973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47" y="1691689"/>
            <a:ext cx="7872349" cy="30360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F8D260-17CB-4324-A362-8D11715E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12" y="4478665"/>
            <a:ext cx="4909929" cy="140199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변경 시 배경색 변경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데이터는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onchange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사용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호출 시 현재 행을 나타내는 숫자값 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tr:eq()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활용해서 값이 변경된 행의 배경색만 변경되도록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값과 현재 값을 비교하여 배경색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3F1D606-E4EA-4CE3-AA39-8C96C94F607A}"/>
              </a:ext>
            </a:extLst>
          </p:cNvPr>
          <p:cNvSpPr/>
          <p:nvPr/>
        </p:nvSpPr>
        <p:spPr>
          <a:xfrm>
            <a:off x="6095999" y="2874438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2AABE053-B40B-49F2-AB6E-AB2BCC6EAFB8}"/>
              </a:ext>
            </a:extLst>
          </p:cNvPr>
          <p:cNvSpPr/>
          <p:nvPr/>
        </p:nvSpPr>
        <p:spPr>
          <a:xfrm>
            <a:off x="5901878" y="26511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056F265-BB33-4761-82CB-86EB03A77A11}"/>
              </a:ext>
            </a:extLst>
          </p:cNvPr>
          <p:cNvSpPr/>
          <p:nvPr/>
        </p:nvSpPr>
        <p:spPr>
          <a:xfrm>
            <a:off x="6095999" y="3690666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300260C5-6649-4547-91E8-E1BA7F039A48}"/>
              </a:ext>
            </a:extLst>
          </p:cNvPr>
          <p:cNvSpPr/>
          <p:nvPr/>
        </p:nvSpPr>
        <p:spPr>
          <a:xfrm>
            <a:off x="2459990" y="49018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DC1C9BB9-2BC0-4A47-8C73-10E7C3D50A15}"/>
              </a:ext>
            </a:extLst>
          </p:cNvPr>
          <p:cNvSpPr/>
          <p:nvPr/>
        </p:nvSpPr>
        <p:spPr>
          <a:xfrm>
            <a:off x="1417506" y="1764739"/>
            <a:ext cx="4909929" cy="25877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649383D-DABA-4666-A24F-1B22355A09CB}"/>
              </a:ext>
            </a:extLst>
          </p:cNvPr>
          <p:cNvSpPr/>
          <p:nvPr/>
        </p:nvSpPr>
        <p:spPr>
          <a:xfrm>
            <a:off x="1233120" y="159230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42130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6C2BE9E-34C8-49FF-810F-176F4A16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83" y="1703294"/>
            <a:ext cx="7810527" cy="36178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가격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A85F312-34AC-4899-B601-4272552AC84F}"/>
              </a:ext>
            </a:extLst>
          </p:cNvPr>
          <p:cNvSpPr/>
          <p:nvPr/>
        </p:nvSpPr>
        <p:spPr>
          <a:xfrm>
            <a:off x="1306354" y="2038241"/>
            <a:ext cx="886513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8025826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4A12DCE-822F-460C-87E6-86505282BFD0}"/>
              </a:ext>
            </a:extLst>
          </p:cNvPr>
          <p:cNvSpPr/>
          <p:nvPr/>
        </p:nvSpPr>
        <p:spPr>
          <a:xfrm>
            <a:off x="8336715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010401A-87A6-47BB-A004-117AC9DDAA9D}"/>
              </a:ext>
            </a:extLst>
          </p:cNvPr>
          <p:cNvSpPr/>
          <p:nvPr/>
        </p:nvSpPr>
        <p:spPr>
          <a:xfrm>
            <a:off x="8671675" y="17466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D4AAAE99-AD2D-4FC2-9424-C5C38E6404A7}"/>
              </a:ext>
            </a:extLst>
          </p:cNvPr>
          <p:cNvSpPr/>
          <p:nvPr/>
        </p:nvSpPr>
        <p:spPr>
          <a:xfrm>
            <a:off x="8666970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830B183-7608-4853-B9E2-E0DD0121F426}"/>
              </a:ext>
            </a:extLst>
          </p:cNvPr>
          <p:cNvSpPr/>
          <p:nvPr/>
        </p:nvSpPr>
        <p:spPr>
          <a:xfrm>
            <a:off x="1306354" y="2335729"/>
            <a:ext cx="7659925" cy="28971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15FD4BF1-01BC-443E-862C-09E64CD7283A}"/>
              </a:ext>
            </a:extLst>
          </p:cNvPr>
          <p:cNvCxnSpPr>
            <a:cxnSpLocks/>
            <a:stCxn id="35" idx="2"/>
            <a:endCxn id="44" idx="1"/>
          </p:cNvCxnSpPr>
          <p:nvPr/>
        </p:nvCxnSpPr>
        <p:spPr>
          <a:xfrm>
            <a:off x="1749611" y="2281659"/>
            <a:ext cx="760043" cy="132807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77ADBF13-40EA-47C3-BAA2-9BB7D968F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1" t="35901" r="47694" b="38715"/>
          <a:stretch/>
        </p:blipFill>
        <p:spPr>
          <a:xfrm>
            <a:off x="2509654" y="2992606"/>
            <a:ext cx="2333530" cy="123424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613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639087"/>
            <a:ext cx="105233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핸드폰 번호 생년월일 확인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수정하기 클릭 시 비밀번호 확인 후 핸드폰번호 수정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방법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예약일 시작 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시 사유 필수로 기입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클릭 시 리뷰작성 페이지로 이동하고 리뷰 작성 완료 후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회만 작성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1D78EF0-908C-49FE-B120-9AEF9551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6" y="1694818"/>
            <a:ext cx="4721596" cy="436084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33982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 기능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값들을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가격을 숫자로만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업로드한 사진이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300260C5-6649-4547-91E8-E1BA7F039A48}"/>
              </a:ext>
            </a:extLst>
          </p:cNvPr>
          <p:cNvSpPr/>
          <p:nvPr/>
        </p:nvSpPr>
        <p:spPr>
          <a:xfrm>
            <a:off x="980267" y="31148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BED3522-3436-4F87-BDD6-F9C991AFA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002" y="1850038"/>
            <a:ext cx="4629188" cy="211722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980267" y="15903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6554334C-7DFE-4F7F-996B-E6F4337A100B}"/>
              </a:ext>
            </a:extLst>
          </p:cNvPr>
          <p:cNvSpPr/>
          <p:nvPr/>
        </p:nvSpPr>
        <p:spPr>
          <a:xfrm>
            <a:off x="6566180" y="174114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5889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34C37F0-9148-4DDF-A929-0AD13EE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74" y="1694818"/>
            <a:ext cx="3113958" cy="483026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379508E-9DB6-4856-BAAE-9F22BE39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14" y="1940521"/>
            <a:ext cx="4791514" cy="12988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6981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유형별로 규칙에 맞는 공간명 부여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유형별로 다음에 사용될 시퀀스를 조회해서 공간명 문자열 부분과 조회한 시퀀스를 연결함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DESK1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OFFCIE1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- 2-4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OFFICE2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- 5-7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OFFICE5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- 8-10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OFFICE8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시퀀스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6554334C-7DFE-4F7F-996B-E6F4337A100B}"/>
              </a:ext>
            </a:extLst>
          </p:cNvPr>
          <p:cNvSpPr/>
          <p:nvPr/>
        </p:nvSpPr>
        <p:spPr>
          <a:xfrm>
            <a:off x="6566180" y="183711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92556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F5F0D7-BE10-46D0-A905-C7223370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90" y="1704954"/>
            <a:ext cx="7807620" cy="444525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8140774" y="19227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4A12DCE-822F-460C-87E6-86505282BFD0}"/>
              </a:ext>
            </a:extLst>
          </p:cNvPr>
          <p:cNvSpPr/>
          <p:nvPr/>
        </p:nvSpPr>
        <p:spPr>
          <a:xfrm>
            <a:off x="8459012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010401A-87A6-47BB-A004-117AC9DDAA9D}"/>
              </a:ext>
            </a:extLst>
          </p:cNvPr>
          <p:cNvSpPr/>
          <p:nvPr/>
        </p:nvSpPr>
        <p:spPr>
          <a:xfrm>
            <a:off x="8720089" y="16626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717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AA5E5879-41A5-4403-BD52-55F6498BF7AC}"/>
              </a:ext>
            </a:extLst>
          </p:cNvPr>
          <p:cNvSpPr/>
          <p:nvPr/>
        </p:nvSpPr>
        <p:spPr>
          <a:xfrm>
            <a:off x="8742053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9B435E1C-FA36-4363-9164-AFE0CA3605BE}"/>
              </a:ext>
            </a:extLst>
          </p:cNvPr>
          <p:cNvSpPr/>
          <p:nvPr/>
        </p:nvSpPr>
        <p:spPr>
          <a:xfrm>
            <a:off x="1306354" y="2335729"/>
            <a:ext cx="7659925" cy="37862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39655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8B83141-BBCA-4E9C-B79E-2BE6D44B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76" y="1696077"/>
            <a:ext cx="4908524" cy="1765656"/>
          </a:xfrm>
          <a:prstGeom prst="rect">
            <a:avLst/>
          </a:prstGeom>
          <a:solidFill>
            <a:schemeClr val="tx1"/>
          </a:solidFill>
          <a:ln>
            <a:solidFill>
              <a:srgbClr val="30384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5CE02E-BB36-4209-A3FE-34A77DAB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793" y="3275246"/>
            <a:ext cx="6075778" cy="33856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59641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변경 시 기존 이미지 삭제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기존 이미지 파일명을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전송한 기존 이미지 파일명 데이터로 기존 이미지 파일을 삭제한 후 새로운 이미지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6554334C-7DFE-4F7F-996B-E6F4337A100B}"/>
              </a:ext>
            </a:extLst>
          </p:cNvPr>
          <p:cNvSpPr/>
          <p:nvPr/>
        </p:nvSpPr>
        <p:spPr>
          <a:xfrm>
            <a:off x="8290599" y="31363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988CA9E-EE19-4F57-A1EF-864122F8C294}"/>
              </a:ext>
            </a:extLst>
          </p:cNvPr>
          <p:cNvSpPr/>
          <p:nvPr/>
        </p:nvSpPr>
        <p:spPr>
          <a:xfrm>
            <a:off x="1719540" y="2075519"/>
            <a:ext cx="4130844" cy="3277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722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8D7DD4F-DA60-4CFD-85E7-9A4B0083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35" y="4876122"/>
            <a:ext cx="7824243" cy="6605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D1FDBF5-D1FB-45DD-A5DA-F55D8EF5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81" y="1704954"/>
            <a:ext cx="7813630" cy="21994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67497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공용공간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공용공간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공용공간의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1007046" y="18674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A85F312-34AC-4899-B601-4272552AC84F}"/>
              </a:ext>
            </a:extLst>
          </p:cNvPr>
          <p:cNvSpPr/>
          <p:nvPr/>
        </p:nvSpPr>
        <p:spPr>
          <a:xfrm>
            <a:off x="1247347" y="2007493"/>
            <a:ext cx="2472397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56CD5A29-BE17-44F4-A632-2B392B976F67}"/>
              </a:ext>
            </a:extLst>
          </p:cNvPr>
          <p:cNvSpPr/>
          <p:nvPr/>
        </p:nvSpPr>
        <p:spPr>
          <a:xfrm>
            <a:off x="7544163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70D43F5E-7D58-4728-81E9-A2D327DEC203}"/>
              </a:ext>
            </a:extLst>
          </p:cNvPr>
          <p:cNvSpPr/>
          <p:nvPr/>
        </p:nvSpPr>
        <p:spPr>
          <a:xfrm>
            <a:off x="7782765" y="278766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2974497"/>
            <a:ext cx="0" cy="6438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EB88E73F-7158-44FD-8F9A-22D3F17FB00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014649" y="4269763"/>
            <a:ext cx="0" cy="575149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2192E6A8-7876-4A4D-871C-01B4B8E87CFB}"/>
              </a:ext>
            </a:extLst>
          </p:cNvPr>
          <p:cNvSpPr/>
          <p:nvPr/>
        </p:nvSpPr>
        <p:spPr>
          <a:xfrm>
            <a:off x="8378909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99CD4F0-200A-4BEC-900B-A1629E392339}"/>
              </a:ext>
            </a:extLst>
          </p:cNvPr>
          <p:cNvSpPr/>
          <p:nvPr/>
        </p:nvSpPr>
        <p:spPr>
          <a:xfrm>
            <a:off x="8617511" y="2787669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8FCAA0B7-6264-487C-B1AB-E5CF6F20F8EF}"/>
              </a:ext>
            </a:extLst>
          </p:cNvPr>
          <p:cNvSpPr/>
          <p:nvPr/>
        </p:nvSpPr>
        <p:spPr>
          <a:xfrm>
            <a:off x="4429818" y="34215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98A7E7D4-9A04-45FF-9F3B-79B419FFA9E5}"/>
              </a:ext>
            </a:extLst>
          </p:cNvPr>
          <p:cNvSpPr/>
          <p:nvPr/>
        </p:nvSpPr>
        <p:spPr>
          <a:xfrm>
            <a:off x="4673271" y="3595315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92" t="63588" r="9986" b="26913"/>
          <a:stretch/>
        </p:blipFill>
        <p:spPr>
          <a:xfrm>
            <a:off x="7653625" y="3618342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38ADB416-982A-4AC7-9FEA-830156113477}"/>
              </a:ext>
            </a:extLst>
          </p:cNvPr>
          <p:cNvSpPr/>
          <p:nvPr/>
        </p:nvSpPr>
        <p:spPr>
          <a:xfrm>
            <a:off x="7864993" y="440172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090275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F02A98-FAAB-4A38-AFD6-21C379AD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66" y="1704954"/>
            <a:ext cx="7807864" cy="381695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8061338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4A12DCE-822F-460C-87E6-86505282BFD0}"/>
              </a:ext>
            </a:extLst>
          </p:cNvPr>
          <p:cNvSpPr/>
          <p:nvPr/>
        </p:nvSpPr>
        <p:spPr>
          <a:xfrm>
            <a:off x="8399845" y="2028952"/>
            <a:ext cx="227301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010401A-87A6-47BB-A004-117AC9DDAA9D}"/>
              </a:ext>
            </a:extLst>
          </p:cNvPr>
          <p:cNvSpPr/>
          <p:nvPr/>
        </p:nvSpPr>
        <p:spPr>
          <a:xfrm>
            <a:off x="8671675" y="17377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D4AAAE99-AD2D-4FC2-9424-C5C38E6404A7}"/>
              </a:ext>
            </a:extLst>
          </p:cNvPr>
          <p:cNvSpPr/>
          <p:nvPr/>
        </p:nvSpPr>
        <p:spPr>
          <a:xfrm>
            <a:off x="8666970" y="2028952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830B183-7608-4853-B9E2-E0DD0121F426}"/>
              </a:ext>
            </a:extLst>
          </p:cNvPr>
          <p:cNvSpPr/>
          <p:nvPr/>
        </p:nvSpPr>
        <p:spPr>
          <a:xfrm>
            <a:off x="1306354" y="2264726"/>
            <a:ext cx="7659925" cy="3177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EFFAC224-0C34-4AF5-8865-744E48D2A800}"/>
              </a:ext>
            </a:extLst>
          </p:cNvPr>
          <p:cNvSpPr/>
          <p:nvPr/>
        </p:nvSpPr>
        <p:spPr>
          <a:xfrm>
            <a:off x="4959692" y="20856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03263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0B6F4E-64F2-483E-807E-1E63FD21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4" y="1706290"/>
            <a:ext cx="7809382" cy="46856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8257338" y="17621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4A12DCE-822F-460C-87E6-86505282BFD0}"/>
              </a:ext>
            </a:extLst>
          </p:cNvPr>
          <p:cNvSpPr/>
          <p:nvPr/>
        </p:nvSpPr>
        <p:spPr>
          <a:xfrm>
            <a:off x="8488714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010401A-87A6-47BB-A004-117AC9DDAA9D}"/>
              </a:ext>
            </a:extLst>
          </p:cNvPr>
          <p:cNvSpPr/>
          <p:nvPr/>
        </p:nvSpPr>
        <p:spPr>
          <a:xfrm>
            <a:off x="8728967" y="16538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89156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AA5E5879-41A5-4403-BD52-55F6498BF7AC}"/>
              </a:ext>
            </a:extLst>
          </p:cNvPr>
          <p:cNvSpPr/>
          <p:nvPr/>
        </p:nvSpPr>
        <p:spPr>
          <a:xfrm>
            <a:off x="8753999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9B435E1C-FA36-4363-9164-AFE0CA3605BE}"/>
              </a:ext>
            </a:extLst>
          </p:cNvPr>
          <p:cNvSpPr/>
          <p:nvPr/>
        </p:nvSpPr>
        <p:spPr>
          <a:xfrm>
            <a:off x="1306354" y="2191659"/>
            <a:ext cx="7659925" cy="412036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EFFAC224-0C34-4AF5-8865-744E48D2A800}"/>
              </a:ext>
            </a:extLst>
          </p:cNvPr>
          <p:cNvSpPr/>
          <p:nvPr/>
        </p:nvSpPr>
        <p:spPr>
          <a:xfrm>
            <a:off x="4959692" y="19957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73115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65459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771706D-A307-4AFF-9EF8-F6001D1A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06"/>
          <a:stretch/>
        </p:blipFill>
        <p:spPr>
          <a:xfrm>
            <a:off x="1219666" y="1686127"/>
            <a:ext cx="9225708" cy="32354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E32DBDC-520A-4E55-A618-5A4FD670482E}"/>
              </a:ext>
            </a:extLst>
          </p:cNvPr>
          <p:cNvSpPr/>
          <p:nvPr/>
        </p:nvSpPr>
        <p:spPr>
          <a:xfrm>
            <a:off x="1133060" y="5510475"/>
            <a:ext cx="9225712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제목 클릭 시 통계 접힘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입주율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계약상태가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상태인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갱신신청률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고객사가 계약 갱신을 신청한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869E215-F5AF-4988-A25B-4C3BE1C31BA1}"/>
              </a:ext>
            </a:extLst>
          </p:cNvPr>
          <p:cNvSpPr/>
          <p:nvPr/>
        </p:nvSpPr>
        <p:spPr>
          <a:xfrm>
            <a:off x="1271811" y="1741093"/>
            <a:ext cx="9086961" cy="17612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E1CF841-DA79-487F-9EDC-702841F4F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04"/>
          <a:stretch/>
        </p:blipFill>
        <p:spPr>
          <a:xfrm>
            <a:off x="1219666" y="5144283"/>
            <a:ext cx="9225708" cy="34657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E50A9395-607D-4C97-8F0B-5A17EEC2046D}"/>
              </a:ext>
            </a:extLst>
          </p:cNvPr>
          <p:cNvCxnSpPr>
            <a:cxnSpLocks/>
          </p:cNvCxnSpPr>
          <p:nvPr/>
        </p:nvCxnSpPr>
        <p:spPr>
          <a:xfrm flipH="1">
            <a:off x="1580427" y="1917218"/>
            <a:ext cx="8676" cy="322706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A8DF667E-579F-4422-95FF-33974176C8AE}"/>
              </a:ext>
            </a:extLst>
          </p:cNvPr>
          <p:cNvSpPr/>
          <p:nvPr/>
        </p:nvSpPr>
        <p:spPr>
          <a:xfrm>
            <a:off x="5382435" y="21035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AADE9C58-755E-45AF-9680-DC4222B0F5FE}"/>
              </a:ext>
            </a:extLst>
          </p:cNvPr>
          <p:cNvSpPr/>
          <p:nvPr/>
        </p:nvSpPr>
        <p:spPr>
          <a:xfrm>
            <a:off x="9465839" y="209935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D321E57-EA29-4E87-BFD1-1DA1FF6A6BB3}"/>
              </a:ext>
            </a:extLst>
          </p:cNvPr>
          <p:cNvSpPr/>
          <p:nvPr/>
        </p:nvSpPr>
        <p:spPr>
          <a:xfrm>
            <a:off x="1430773" y="210711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08826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3BF29C6-40D8-40C3-A875-A830C7D4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69" y="2824418"/>
            <a:ext cx="4773697" cy="31274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1E4EDFC-3371-441B-8497-89C037C8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9" y="1682566"/>
            <a:ext cx="4779467" cy="92768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6133479" y="1108663"/>
            <a:ext cx="1011346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6032043" y="105715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4760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6554334C-7DFE-4F7F-996B-E6F4337A100B}"/>
              </a:ext>
            </a:extLst>
          </p:cNvPr>
          <p:cNvSpPr/>
          <p:nvPr/>
        </p:nvSpPr>
        <p:spPr>
          <a:xfrm>
            <a:off x="1042346" y="30025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988502" y="14925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3B77FF8-4D36-4ED0-B24D-CB57771EF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68" y="1677641"/>
            <a:ext cx="5586867" cy="49166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7246261" y="808358"/>
            <a:ext cx="4880635" cy="796991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차트 생성 메소드 호출하면서 통계 데이터 전달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 차트 생성 메소드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 차트 생성 메소드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CD017680-3F65-4B6D-96A5-0D0FA711CE1B}"/>
              </a:ext>
            </a:extLst>
          </p:cNvPr>
          <p:cNvSpPr/>
          <p:nvPr/>
        </p:nvSpPr>
        <p:spPr>
          <a:xfrm>
            <a:off x="11614857" y="1826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1D2F27E-E6EE-4D81-ADC3-1D0A374FD970}"/>
              </a:ext>
            </a:extLst>
          </p:cNvPr>
          <p:cNvSpPr/>
          <p:nvPr/>
        </p:nvSpPr>
        <p:spPr>
          <a:xfrm>
            <a:off x="1096051" y="1819519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C5CB570-09B4-43F3-A770-C2F5403E4C70}"/>
              </a:ext>
            </a:extLst>
          </p:cNvPr>
          <p:cNvSpPr/>
          <p:nvPr/>
        </p:nvSpPr>
        <p:spPr>
          <a:xfrm>
            <a:off x="1096051" y="2325827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C12297D-3DE8-4CA5-B41F-791EB38AA309}"/>
              </a:ext>
            </a:extLst>
          </p:cNvPr>
          <p:cNvSpPr/>
          <p:nvPr/>
        </p:nvSpPr>
        <p:spPr>
          <a:xfrm>
            <a:off x="3846534" y="1859821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입주율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4EE4C7D2-7F4A-40C2-B064-A37197159E4B}"/>
              </a:ext>
            </a:extLst>
          </p:cNvPr>
          <p:cNvSpPr/>
          <p:nvPr/>
        </p:nvSpPr>
        <p:spPr>
          <a:xfrm>
            <a:off x="2785705" y="4051546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전달받은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키와 값으로 데이터셋 설정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A5ED2C4-EA80-4756-8D52-65C64C6ABE57}"/>
              </a:ext>
            </a:extLst>
          </p:cNvPr>
          <p:cNvSpPr/>
          <p:nvPr/>
        </p:nvSpPr>
        <p:spPr>
          <a:xfrm>
            <a:off x="1767467" y="4012824"/>
            <a:ext cx="2544626" cy="133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B69FE0A-8FB2-4F67-9BE1-74DF0A7C08FF}"/>
              </a:ext>
            </a:extLst>
          </p:cNvPr>
          <p:cNvSpPr/>
          <p:nvPr/>
        </p:nvSpPr>
        <p:spPr>
          <a:xfrm>
            <a:off x="2673869" y="5887358"/>
            <a:ext cx="3698372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경로와 이름으로 차트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jpg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3032FA53-B8BB-4661-9931-4FA30AEAF2B2}"/>
              </a:ext>
            </a:extLst>
          </p:cNvPr>
          <p:cNvSpPr/>
          <p:nvPr/>
        </p:nvSpPr>
        <p:spPr>
          <a:xfrm>
            <a:off x="1531147" y="5719395"/>
            <a:ext cx="2703501" cy="2711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DA1744FC-9329-45F2-9333-80CD378B603B}"/>
              </a:ext>
            </a:extLst>
          </p:cNvPr>
          <p:cNvSpPr/>
          <p:nvPr/>
        </p:nvSpPr>
        <p:spPr>
          <a:xfrm>
            <a:off x="3846534" y="2359613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갱신신청률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6A04249A-827E-4CD1-A3A4-C1C7AC08F9AF}"/>
              </a:ext>
            </a:extLst>
          </p:cNvPr>
          <p:cNvSpPr/>
          <p:nvPr/>
        </p:nvSpPr>
        <p:spPr>
          <a:xfrm>
            <a:off x="4743089" y="4349607"/>
            <a:ext cx="1322511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D471D1B0-0D50-4453-B965-BFC2A59AFE14}"/>
              </a:ext>
            </a:extLst>
          </p:cNvPr>
          <p:cNvSpPr/>
          <p:nvPr/>
        </p:nvSpPr>
        <p:spPr>
          <a:xfrm>
            <a:off x="1560864" y="4321319"/>
            <a:ext cx="4418939" cy="119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B7559B3E-01E3-4C30-865B-234CD445670F}"/>
              </a:ext>
            </a:extLst>
          </p:cNvPr>
          <p:cNvSpPr/>
          <p:nvPr/>
        </p:nvSpPr>
        <p:spPr>
          <a:xfrm>
            <a:off x="6907352" y="3213862"/>
            <a:ext cx="4438310" cy="178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4D4B120A-0788-4E52-A7CB-163B90636834}"/>
              </a:ext>
            </a:extLst>
          </p:cNvPr>
          <p:cNvSpPr/>
          <p:nvPr/>
        </p:nvSpPr>
        <p:spPr>
          <a:xfrm>
            <a:off x="6639152" y="3587298"/>
            <a:ext cx="3579046" cy="464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11280312-3CC2-4326-982A-6EEAF9D67178}"/>
              </a:ext>
            </a:extLst>
          </p:cNvPr>
          <p:cNvSpPr/>
          <p:nvPr/>
        </p:nvSpPr>
        <p:spPr>
          <a:xfrm>
            <a:off x="6639152" y="6295153"/>
            <a:ext cx="3499144" cy="343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6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작성 시 수정 및 삭제 불가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306657-9859-4926-8E54-BBCBB99A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91" y="2979278"/>
            <a:ext cx="7865428" cy="37170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98471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입주율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갱신신청률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판단 조건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다른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같은 고객사 중 계약만료가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남았으면서 갱신 신청을 한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5C981CF-F9D7-4576-B9D1-F35BD25E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08" y="1687595"/>
            <a:ext cx="3421492" cy="12210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4257881" y="17359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6554334C-7DFE-4F7F-996B-E6F4337A100B}"/>
              </a:ext>
            </a:extLst>
          </p:cNvPr>
          <p:cNvSpPr/>
          <p:nvPr/>
        </p:nvSpPr>
        <p:spPr>
          <a:xfrm>
            <a:off x="8676893" y="30537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46213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0398AC-8EED-411B-9732-E0A5A9A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96763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계약상태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입주정보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입주승인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하면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945904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8C29D64-3595-4A61-81C4-3A3CADFEF2EE}"/>
              </a:ext>
            </a:extLst>
          </p:cNvPr>
          <p:cNvSpPr/>
          <p:nvPr/>
        </p:nvSpPr>
        <p:spPr>
          <a:xfrm>
            <a:off x="4793951" y="4980371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A8DF667E-579F-4422-95FF-33974176C8AE}"/>
              </a:ext>
            </a:extLst>
          </p:cNvPr>
          <p:cNvSpPr/>
          <p:nvPr/>
        </p:nvSpPr>
        <p:spPr>
          <a:xfrm>
            <a:off x="4575834" y="47993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25A7FF5C-F834-4D8B-90AA-C7EDE0FAAA85}"/>
              </a:ext>
            </a:extLst>
          </p:cNvPr>
          <p:cNvSpPr/>
          <p:nvPr/>
        </p:nvSpPr>
        <p:spPr>
          <a:xfrm>
            <a:off x="7260939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97B3991-1580-4B66-B10C-E9A0A880954D}"/>
              </a:ext>
            </a:extLst>
          </p:cNvPr>
          <p:cNvSpPr/>
          <p:nvPr/>
        </p:nvSpPr>
        <p:spPr>
          <a:xfrm>
            <a:off x="7459055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8A85E882-5CE3-4467-AE86-1063382418BB}"/>
              </a:ext>
            </a:extLst>
          </p:cNvPr>
          <p:cNvSpPr/>
          <p:nvPr/>
        </p:nvSpPr>
        <p:spPr>
          <a:xfrm>
            <a:off x="6201187" y="36039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1CA7BB8-D6C6-4DCB-AC3F-E6987E962F14}"/>
              </a:ext>
            </a:extLst>
          </p:cNvPr>
          <p:cNvSpPr/>
          <p:nvPr/>
        </p:nvSpPr>
        <p:spPr>
          <a:xfrm>
            <a:off x="6439789" y="3736768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116F8D5-2E74-48B5-98F0-4905E3FFD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56" t="55996" r="23997" b="33613"/>
          <a:stretch/>
        </p:blipFill>
        <p:spPr>
          <a:xfrm>
            <a:off x="6364020" y="4147856"/>
            <a:ext cx="615306" cy="712591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E50A9395-607D-4C97-8F0B-5A17EEC2046D}"/>
              </a:ext>
            </a:extLst>
          </p:cNvPr>
          <p:cNvCxnSpPr>
            <a:cxnSpLocks/>
            <a:stCxn id="52" idx="2"/>
            <a:endCxn id="5" idx="0"/>
          </p:cNvCxnSpPr>
          <p:nvPr/>
        </p:nvCxnSpPr>
        <p:spPr>
          <a:xfrm>
            <a:off x="6671673" y="3923596"/>
            <a:ext cx="0" cy="22426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99EA057-2A59-44E1-867A-DE6893522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69" y="5724078"/>
            <a:ext cx="7815760" cy="357974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865B5AD8-0868-46B9-B9C6-C4C20D5E5AA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671673" y="4860447"/>
            <a:ext cx="0" cy="86363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991741CD-7147-4E9A-93A6-D325D6452FB8}"/>
              </a:ext>
            </a:extLst>
          </p:cNvPr>
          <p:cNvSpPr/>
          <p:nvPr/>
        </p:nvSpPr>
        <p:spPr>
          <a:xfrm>
            <a:off x="6522018" y="51303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300510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AFFC2A1A-EDAF-4671-9834-DB437667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2D84DC5-7BD7-4F42-B19F-1745DBC9C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010" y="2424586"/>
            <a:ext cx="5139979" cy="426162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25A7FF5C-F834-4D8B-90AA-C7EDE0FAAA85}"/>
              </a:ext>
            </a:extLst>
          </p:cNvPr>
          <p:cNvSpPr/>
          <p:nvPr/>
        </p:nvSpPr>
        <p:spPr>
          <a:xfrm>
            <a:off x="5492048" y="514880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97B3991-1580-4B66-B10C-E9A0A880954D}"/>
              </a:ext>
            </a:extLst>
          </p:cNvPr>
          <p:cNvSpPr/>
          <p:nvPr/>
        </p:nvSpPr>
        <p:spPr>
          <a:xfrm>
            <a:off x="5819120" y="5123431"/>
            <a:ext cx="543812" cy="3714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C79B641-1AB9-4784-A680-AF070DD802B4}"/>
              </a:ext>
            </a:extLst>
          </p:cNvPr>
          <p:cNvSpPr/>
          <p:nvPr/>
        </p:nvSpPr>
        <p:spPr>
          <a:xfrm>
            <a:off x="2137374" y="3719202"/>
            <a:ext cx="779702" cy="2116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A2DD084-A91A-471C-8307-81027A1D1539}"/>
              </a:ext>
            </a:extLst>
          </p:cNvPr>
          <p:cNvSpPr/>
          <p:nvPr/>
        </p:nvSpPr>
        <p:spPr>
          <a:xfrm>
            <a:off x="1910379" y="353819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CC19E7C1-D163-4003-829A-692BD472D3C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917076" y="3816035"/>
            <a:ext cx="608934" cy="900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570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AAD9166-640D-4A82-9741-8BF14F84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53" y="1708920"/>
            <a:ext cx="7814676" cy="26199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갱신상태가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 버튼 클릭 시 해당 고객사의 갱신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 만료일에 고객이 선택한 갱신 개월수가 더해져서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적힘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팝업창이 닫히면서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총금액이 갱신 후 정보로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저장되며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값은 각각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‘N’,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다시 전환됨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C79B641-1AB9-4784-A680-AF070DD802B4}"/>
              </a:ext>
            </a:extLst>
          </p:cNvPr>
          <p:cNvSpPr/>
          <p:nvPr/>
        </p:nvSpPr>
        <p:spPr>
          <a:xfrm>
            <a:off x="6915659" y="1783904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A2DD084-A91A-471C-8307-81027A1D1539}"/>
              </a:ext>
            </a:extLst>
          </p:cNvPr>
          <p:cNvSpPr/>
          <p:nvPr/>
        </p:nvSpPr>
        <p:spPr>
          <a:xfrm>
            <a:off x="668866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6728614" y="2167660"/>
            <a:ext cx="904623" cy="97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99C1B02-EFBA-4F4F-A0AB-107558609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349" y="2282976"/>
            <a:ext cx="5012265" cy="41557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97B3991-1580-4B66-B10C-E9A0A880954D}"/>
              </a:ext>
            </a:extLst>
          </p:cNvPr>
          <p:cNvSpPr/>
          <p:nvPr/>
        </p:nvSpPr>
        <p:spPr>
          <a:xfrm>
            <a:off x="7365346" y="201586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D321E57-EA29-4E87-BFD1-1DA1FF6A6BB3}"/>
              </a:ext>
            </a:extLst>
          </p:cNvPr>
          <p:cNvSpPr/>
          <p:nvPr/>
        </p:nvSpPr>
        <p:spPr>
          <a:xfrm>
            <a:off x="6976846" y="2480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A9BB93D-D2C5-4616-8BA4-F1ED93EE3BE2}"/>
              </a:ext>
            </a:extLst>
          </p:cNvPr>
          <p:cNvSpPr/>
          <p:nvPr/>
        </p:nvSpPr>
        <p:spPr>
          <a:xfrm>
            <a:off x="2216465" y="4853283"/>
            <a:ext cx="3482999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25A7FF5C-F834-4D8B-90AA-C7EDE0FAAA85}"/>
              </a:ext>
            </a:extLst>
          </p:cNvPr>
          <p:cNvSpPr/>
          <p:nvPr/>
        </p:nvSpPr>
        <p:spPr>
          <a:xfrm>
            <a:off x="2062943" y="469581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D752D3A-BC06-4E80-BD39-65125FF3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078" y="6173157"/>
            <a:ext cx="7811550" cy="45655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65CADA1-0BEA-4354-B827-306D07C27CB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3924261" y="5685116"/>
            <a:ext cx="1" cy="48804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1FB51DAF-EC8D-48F2-B715-79952F97CBA3}"/>
              </a:ext>
            </a:extLst>
          </p:cNvPr>
          <p:cNvSpPr/>
          <p:nvPr/>
        </p:nvSpPr>
        <p:spPr>
          <a:xfrm>
            <a:off x="3569486" y="5371563"/>
            <a:ext cx="709551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9CD5F620-1AB9-4314-BF06-52028A639321}"/>
              </a:ext>
            </a:extLst>
          </p:cNvPr>
          <p:cNvSpPr/>
          <p:nvPr/>
        </p:nvSpPr>
        <p:spPr>
          <a:xfrm>
            <a:off x="3304092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38168310-2570-4CDB-91B3-B2172D82B3FD}"/>
              </a:ext>
            </a:extLst>
          </p:cNvPr>
          <p:cNvSpPr/>
          <p:nvPr/>
        </p:nvSpPr>
        <p:spPr>
          <a:xfrm>
            <a:off x="4282303" y="6366336"/>
            <a:ext cx="1568081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DDAE103-1A4C-4188-8792-37B80CA39D49}"/>
              </a:ext>
            </a:extLst>
          </p:cNvPr>
          <p:cNvSpPr/>
          <p:nvPr/>
        </p:nvSpPr>
        <p:spPr>
          <a:xfrm>
            <a:off x="7346457" y="6366336"/>
            <a:ext cx="634567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C693B05-FDD4-48A0-A895-C9FA15C996B5}"/>
              </a:ext>
            </a:extLst>
          </p:cNvPr>
          <p:cNvSpPr/>
          <p:nvPr/>
        </p:nvSpPr>
        <p:spPr>
          <a:xfrm>
            <a:off x="4424533" y="5371563"/>
            <a:ext cx="422338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8097DED7-FC9E-43F1-9352-9BE8EB90CEB2}"/>
              </a:ext>
            </a:extLst>
          </p:cNvPr>
          <p:cNvSpPr/>
          <p:nvPr/>
        </p:nvSpPr>
        <p:spPr>
          <a:xfrm>
            <a:off x="4779308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DA8C3C9A-8FCF-45E1-9F18-272E905B5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42054381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34F03D-5F7C-437E-B0E4-A5D9E870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22" y="1689114"/>
            <a:ext cx="7787761" cy="130349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버튼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나타나도록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버튼을 클릭하면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renewalInfoPop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실행됨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화면 중앙에서 열리도록 팝업창 가로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세로 크기를 활용하여 위치 조정 값 설정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u_id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갱신 정보 조회해온 후 팝업창에 나타내기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9301A81-90A2-4D50-B5BD-6D009A33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22" y="3246614"/>
            <a:ext cx="7800750" cy="32703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9DEEA05-2EAA-446F-BE34-127F79F07C20}"/>
              </a:ext>
            </a:extLst>
          </p:cNvPr>
          <p:cNvSpPr/>
          <p:nvPr/>
        </p:nvSpPr>
        <p:spPr>
          <a:xfrm>
            <a:off x="1341682" y="2110486"/>
            <a:ext cx="6808019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FBB99F9-DF6A-4A58-8455-28371F6718F2}"/>
              </a:ext>
            </a:extLst>
          </p:cNvPr>
          <p:cNvSpPr/>
          <p:nvPr/>
        </p:nvSpPr>
        <p:spPr>
          <a:xfrm>
            <a:off x="1144516" y="3219980"/>
            <a:ext cx="7076200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4269A10E-1AFE-4ABC-8340-8DB888FFF137}"/>
              </a:ext>
            </a:extLst>
          </p:cNvPr>
          <p:cNvSpPr/>
          <p:nvPr/>
        </p:nvSpPr>
        <p:spPr>
          <a:xfrm>
            <a:off x="980267" y="315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B10A24D-521F-4CC7-985F-AE9958EF6CE5}"/>
              </a:ext>
            </a:extLst>
          </p:cNvPr>
          <p:cNvSpPr/>
          <p:nvPr/>
        </p:nvSpPr>
        <p:spPr>
          <a:xfrm>
            <a:off x="1144515" y="5129258"/>
            <a:ext cx="7943239" cy="12812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C732110E-B096-4BCE-9A53-570A5220EC8D}"/>
              </a:ext>
            </a:extLst>
          </p:cNvPr>
          <p:cNvSpPr/>
          <p:nvPr/>
        </p:nvSpPr>
        <p:spPr>
          <a:xfrm>
            <a:off x="980267" y="499396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69FDC4F-3F14-4DF3-AC87-DC5473F04EEF}"/>
              </a:ext>
            </a:extLst>
          </p:cNvPr>
          <p:cNvCxnSpPr/>
          <p:nvPr/>
        </p:nvCxnSpPr>
        <p:spPr>
          <a:xfrm>
            <a:off x="2299317" y="2451220"/>
            <a:ext cx="15624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48D3CAF0-CCBD-40BD-92A1-99EDF573FB06}"/>
              </a:ext>
            </a:extLst>
          </p:cNvPr>
          <p:cNvCxnSpPr/>
          <p:nvPr/>
        </p:nvCxnSpPr>
        <p:spPr>
          <a:xfrm>
            <a:off x="1904437" y="5487383"/>
            <a:ext cx="18905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432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12DC2C2-459D-4D70-882D-FF3BD76D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3074"/>
            <a:ext cx="4065834" cy="394983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6A76BEFF-7E88-4BFB-A1CD-B2BEC15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76" y="3300911"/>
            <a:ext cx="6446594" cy="34771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8502319" y="1091186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8380518" y="104117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5373455" y="1542410"/>
            <a:ext cx="6818546" cy="176648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계약월수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계약월수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총금액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값을 갱신 후 정보로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갱신상태를 버튼에서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4269A10E-1AFE-4ABC-8340-8DB888FFF137}"/>
              </a:ext>
            </a:extLst>
          </p:cNvPr>
          <p:cNvSpPr/>
          <p:nvPr/>
        </p:nvSpPr>
        <p:spPr>
          <a:xfrm>
            <a:off x="4592822" y="33088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C732110E-B096-4BCE-9A53-570A5220EC8D}"/>
              </a:ext>
            </a:extLst>
          </p:cNvPr>
          <p:cNvSpPr/>
          <p:nvPr/>
        </p:nvSpPr>
        <p:spPr>
          <a:xfrm>
            <a:off x="4584668" y="38218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F2AE1703-54DA-4A2C-9730-22D9E0620D92}"/>
              </a:ext>
            </a:extLst>
          </p:cNvPr>
          <p:cNvSpPr/>
          <p:nvPr/>
        </p:nvSpPr>
        <p:spPr>
          <a:xfrm>
            <a:off x="4584668" y="463727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6B220E7D-E899-4C40-AD66-BD11CCC2BBBB}"/>
              </a:ext>
            </a:extLst>
          </p:cNvPr>
          <p:cNvSpPr/>
          <p:nvPr/>
        </p:nvSpPr>
        <p:spPr>
          <a:xfrm>
            <a:off x="4883977" y="3246774"/>
            <a:ext cx="5005747" cy="49507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8D81966D-E064-4209-90C5-04DDF3E1D177}"/>
              </a:ext>
            </a:extLst>
          </p:cNvPr>
          <p:cNvSpPr/>
          <p:nvPr/>
        </p:nvSpPr>
        <p:spPr>
          <a:xfrm>
            <a:off x="4883978" y="3834591"/>
            <a:ext cx="4255816" cy="69915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1E64989F-C17C-4A57-84BC-E033EBE369EE}"/>
              </a:ext>
            </a:extLst>
          </p:cNvPr>
          <p:cNvSpPr/>
          <p:nvPr/>
        </p:nvSpPr>
        <p:spPr>
          <a:xfrm>
            <a:off x="4883977" y="4615763"/>
            <a:ext cx="6616537" cy="19641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324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B9A0983-8A54-49B0-B693-2EE6C213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44" y="1707227"/>
            <a:ext cx="7811545" cy="255377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6FB5671-2648-492B-89B3-7C1F6CD6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23" y="2687713"/>
            <a:ext cx="3608942" cy="334626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2E9D154-FCF9-46A0-90BC-518B4E32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75" y="2041581"/>
            <a:ext cx="3825691" cy="35472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 버튼 클릭 시 계약 취소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계약만료일 선택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계약만료일보다 뒤의 날짜는 선택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승인 버튼 클릭 시 변경된 계약만료일 선택 여부를 판단하고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선택됐으면 팝업창이 닫히면서 리스트에 계약만료일이 취소 후 정보로 변경됨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C79B641-1AB9-4784-A680-AF070DD802B4}"/>
              </a:ext>
            </a:extLst>
          </p:cNvPr>
          <p:cNvSpPr/>
          <p:nvPr/>
        </p:nvSpPr>
        <p:spPr>
          <a:xfrm>
            <a:off x="7931126" y="1748392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A2DD084-A91A-471C-8307-81027A1D1539}"/>
              </a:ext>
            </a:extLst>
          </p:cNvPr>
          <p:cNvSpPr/>
          <p:nvPr/>
        </p:nvSpPr>
        <p:spPr>
          <a:xfrm>
            <a:off x="769205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7718866" y="2117480"/>
            <a:ext cx="961192" cy="97116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97B3991-1580-4B66-B10C-E9A0A880954D}"/>
              </a:ext>
            </a:extLst>
          </p:cNvPr>
          <p:cNvSpPr/>
          <p:nvPr/>
        </p:nvSpPr>
        <p:spPr>
          <a:xfrm>
            <a:off x="8412167" y="196568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D321E57-EA29-4E87-BFD1-1DA1FF6A6BB3}"/>
              </a:ext>
            </a:extLst>
          </p:cNvPr>
          <p:cNvSpPr/>
          <p:nvPr/>
        </p:nvSpPr>
        <p:spPr>
          <a:xfrm>
            <a:off x="8035299" y="243748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B203DF6-3F89-43FE-B9EA-418E3C9EBB65}"/>
              </a:ext>
            </a:extLst>
          </p:cNvPr>
          <p:cNvGrpSpPr/>
          <p:nvPr/>
        </p:nvGrpSpPr>
        <p:grpSpPr>
          <a:xfrm>
            <a:off x="1213881" y="5969988"/>
            <a:ext cx="10484703" cy="599318"/>
            <a:chOff x="1213881" y="6176030"/>
            <a:chExt cx="7811543" cy="44651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942B04B2-0C71-4B86-A42D-8A87FC4D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3881" y="6176030"/>
              <a:ext cx="7811543" cy="446517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38168310-2570-4CDB-91B3-B2172D82B3FD}"/>
                </a:ext>
              </a:extLst>
            </p:cNvPr>
            <p:cNvSpPr/>
            <p:nvPr/>
          </p:nvSpPr>
          <p:spPr>
            <a:xfrm>
              <a:off x="4282303" y="6366336"/>
              <a:ext cx="563241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FDDAE103-1A4C-4188-8792-37B80CA39D49}"/>
                </a:ext>
              </a:extLst>
            </p:cNvPr>
            <p:cNvSpPr/>
            <p:nvPr/>
          </p:nvSpPr>
          <p:spPr>
            <a:xfrm>
              <a:off x="8353887" y="6366336"/>
              <a:ext cx="634567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E8A80353-8AD6-4EE8-9FD2-05544518A1D3}"/>
              </a:ext>
            </a:extLst>
          </p:cNvPr>
          <p:cNvSpPr/>
          <p:nvPr/>
        </p:nvSpPr>
        <p:spPr>
          <a:xfrm>
            <a:off x="2402166" y="44422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8C69FDA5-379B-4E94-A92B-07B26A848307}"/>
              </a:ext>
            </a:extLst>
          </p:cNvPr>
          <p:cNvSpPr/>
          <p:nvPr/>
        </p:nvSpPr>
        <p:spPr>
          <a:xfrm>
            <a:off x="5425272" y="3742468"/>
            <a:ext cx="2076845" cy="175765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C4568490-241A-4A6E-AD34-20B2B7ED5532}"/>
              </a:ext>
            </a:extLst>
          </p:cNvPr>
          <p:cNvSpPr/>
          <p:nvPr/>
        </p:nvSpPr>
        <p:spPr>
          <a:xfrm>
            <a:off x="5200748" y="35773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4557A467-377E-4411-8B7B-BD53B79DAE05}"/>
              </a:ext>
            </a:extLst>
          </p:cNvPr>
          <p:cNvSpPr/>
          <p:nvPr/>
        </p:nvSpPr>
        <p:spPr>
          <a:xfrm>
            <a:off x="2589011" y="4621296"/>
            <a:ext cx="589195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3DDD8897-4B33-4A03-9B3E-2D92BD7785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FDEECB6-49E8-4F38-A260-2A9AA03EE41B}"/>
              </a:ext>
            </a:extLst>
          </p:cNvPr>
          <p:cNvSpPr/>
          <p:nvPr/>
        </p:nvSpPr>
        <p:spPr>
          <a:xfrm>
            <a:off x="3242823" y="4621296"/>
            <a:ext cx="375770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50EE5978-4134-432E-AD7A-EEAAD80671FE}"/>
              </a:ext>
            </a:extLst>
          </p:cNvPr>
          <p:cNvSpPr/>
          <p:nvPr/>
        </p:nvSpPr>
        <p:spPr>
          <a:xfrm>
            <a:off x="3281053" y="43136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959D52B-5B19-452C-94EB-13C7E8A4747A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2883608" y="4907134"/>
            <a:ext cx="1" cy="106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66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변경된 계약만료일 날짜 제한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 요소에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속성으로 기존 계약만료일을 지정해서 변경된 계약만료일을 기존 계약만료일 이후의 날짜로 선택 못하도록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313DBA1-71E8-4ADF-BA86-9E38EC15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42" y="3614713"/>
            <a:ext cx="4709640" cy="1945804"/>
          </a:xfrm>
          <a:prstGeom prst="rect">
            <a:avLst/>
          </a:prstGeom>
          <a:ln>
            <a:solidFill>
              <a:srgbClr val="30384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D2C8805-CE92-4413-9669-B1B48781725D}"/>
              </a:ext>
            </a:extLst>
          </p:cNvPr>
          <p:cNvGrpSpPr/>
          <p:nvPr/>
        </p:nvGrpSpPr>
        <p:grpSpPr>
          <a:xfrm>
            <a:off x="1535123" y="1848004"/>
            <a:ext cx="4609427" cy="4273931"/>
            <a:chOff x="1179140" y="1685295"/>
            <a:chExt cx="3825691" cy="354723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D154D0A9-4862-40A4-9057-9497E36C5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140" y="1685295"/>
              <a:ext cx="3825691" cy="354723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CD6B9FC2-4004-4010-A862-04905C8DA429}"/>
                </a:ext>
              </a:extLst>
            </p:cNvPr>
            <p:cNvSpPr/>
            <p:nvPr/>
          </p:nvSpPr>
          <p:spPr>
            <a:xfrm>
              <a:off x="3450914" y="3114875"/>
              <a:ext cx="650570" cy="2778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86CD0C3B-C96B-47C9-8476-3DCE86DC4432}"/>
                </a:ext>
              </a:extLst>
            </p:cNvPr>
            <p:cNvSpPr/>
            <p:nvPr/>
          </p:nvSpPr>
          <p:spPr>
            <a:xfrm>
              <a:off x="3194427" y="3598941"/>
              <a:ext cx="81827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8008A3FC-6432-4309-B24D-1369F8E7CC22}"/>
                </a:ext>
              </a:extLst>
            </p:cNvPr>
            <p:cNvSpPr/>
            <p:nvPr/>
          </p:nvSpPr>
          <p:spPr>
            <a:xfrm>
              <a:off x="2785287" y="4757750"/>
              <a:ext cx="122741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6326246" y="34182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25926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2FD76B04-2DD8-4CE2-BF43-38C46451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b="76124"/>
          <a:stretch/>
        </p:blipFill>
        <p:spPr>
          <a:xfrm>
            <a:off x="1395262" y="1715650"/>
            <a:ext cx="4936731" cy="85404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91E5A80-877E-45AA-B4B5-939C0DF9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30" y="2755037"/>
            <a:ext cx="4936731" cy="398520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27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기준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발송할 고객사 체크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버튼 클릭 시 체크된 고객사의 담당자 이메일로 메일 발송됨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발송된 메일 화면 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계약이 며칠 남았는지 안내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CC19E7C1-D163-4003-829A-692BD472D3C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58181" y="2305235"/>
            <a:ext cx="0" cy="44980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35CDE3AE-39A2-4AA5-AC34-F1A3EE55A9EA}"/>
              </a:ext>
            </a:extLst>
          </p:cNvPr>
          <p:cNvSpPr/>
          <p:nvPr/>
        </p:nvSpPr>
        <p:spPr>
          <a:xfrm>
            <a:off x="4570605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E9E5CD4D-3CA7-490E-9810-2C7CBA5B3215}"/>
              </a:ext>
            </a:extLst>
          </p:cNvPr>
          <p:cNvSpPr/>
          <p:nvPr/>
        </p:nvSpPr>
        <p:spPr>
          <a:xfrm>
            <a:off x="4786477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97B3991-1580-4B66-B10C-E9A0A880954D}"/>
              </a:ext>
            </a:extLst>
          </p:cNvPr>
          <p:cNvSpPr/>
          <p:nvPr/>
        </p:nvSpPr>
        <p:spPr>
          <a:xfrm>
            <a:off x="1586439" y="3691633"/>
            <a:ext cx="1068212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D321E57-EA29-4E87-BFD1-1DA1FF6A6BB3}"/>
              </a:ext>
            </a:extLst>
          </p:cNvPr>
          <p:cNvSpPr/>
          <p:nvPr/>
        </p:nvSpPr>
        <p:spPr>
          <a:xfrm>
            <a:off x="1417964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F422D3C-53E2-443E-8C59-26EA5D6A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22" y="5384398"/>
            <a:ext cx="2254997" cy="102075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22F06EFC-0C8F-43FE-AFD0-2987FF336275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20545" y="3935376"/>
            <a:ext cx="0" cy="148440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A55FAEF4-B3AF-47DC-B24C-A75695B81109}"/>
              </a:ext>
            </a:extLst>
          </p:cNvPr>
          <p:cNvSpPr/>
          <p:nvPr/>
        </p:nvSpPr>
        <p:spPr>
          <a:xfrm>
            <a:off x="1559939" y="4017783"/>
            <a:ext cx="287645" cy="10315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87EFBF57-0D91-4CCE-ABC2-D88C307B9481}"/>
              </a:ext>
            </a:extLst>
          </p:cNvPr>
          <p:cNvSpPr/>
          <p:nvPr/>
        </p:nvSpPr>
        <p:spPr>
          <a:xfrm>
            <a:off x="1216367" y="39353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61C3AF57-74B7-4E0F-B7AC-646EF238F79F}"/>
              </a:ext>
            </a:extLst>
          </p:cNvPr>
          <p:cNvSpPr/>
          <p:nvPr/>
        </p:nvSpPr>
        <p:spPr>
          <a:xfrm>
            <a:off x="5331547" y="3691633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B722A966-FC3D-40BE-A6F2-090BAF73BF64}"/>
              </a:ext>
            </a:extLst>
          </p:cNvPr>
          <p:cNvSpPr/>
          <p:nvPr/>
        </p:nvSpPr>
        <p:spPr>
          <a:xfrm>
            <a:off x="5118682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316E8212-3D28-4B93-B426-72D658610ADC}"/>
              </a:ext>
            </a:extLst>
          </p:cNvPr>
          <p:cNvSpPr/>
          <p:nvPr/>
        </p:nvSpPr>
        <p:spPr>
          <a:xfrm>
            <a:off x="5819694" y="3691633"/>
            <a:ext cx="299310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7A9132E5-E0E5-4397-9A50-00C526B52846}"/>
              </a:ext>
            </a:extLst>
          </p:cNvPr>
          <p:cNvSpPr/>
          <p:nvPr/>
        </p:nvSpPr>
        <p:spPr>
          <a:xfrm>
            <a:off x="5819695" y="33929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043F6899-14CA-4CEC-913E-9F704CF42241}"/>
              </a:ext>
            </a:extLst>
          </p:cNvPr>
          <p:cNvSpPr/>
          <p:nvPr/>
        </p:nvSpPr>
        <p:spPr>
          <a:xfrm>
            <a:off x="3652818" y="5178525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E3C75F5A-EABB-4FFE-A822-94F5492673C7}"/>
              </a:ext>
            </a:extLst>
          </p:cNvPr>
          <p:cNvSpPr/>
          <p:nvPr/>
        </p:nvSpPr>
        <p:spPr>
          <a:xfrm>
            <a:off x="3439953" y="5031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42841897-93A5-434D-A436-91F684D4C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110" y="1711842"/>
            <a:ext cx="2438626" cy="502840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253A8E2F-F87A-4382-B285-0C90AC4E28FD}"/>
              </a:ext>
            </a:extLst>
          </p:cNvPr>
          <p:cNvSpPr/>
          <p:nvPr/>
        </p:nvSpPr>
        <p:spPr>
          <a:xfrm>
            <a:off x="8452921" y="21200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D5D9AB0-8901-4FD2-90CF-01CDAAE2C4E7}"/>
              </a:ext>
            </a:extLst>
          </p:cNvPr>
          <p:cNvSpPr/>
          <p:nvPr/>
        </p:nvSpPr>
        <p:spPr>
          <a:xfrm>
            <a:off x="7614155" y="3736023"/>
            <a:ext cx="299310" cy="243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339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9DAFFC93-E453-4BB0-A68F-F7DACF71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7" y="3429000"/>
            <a:ext cx="6947508" cy="332175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D5E7AF8-7512-4551-9F7B-85408333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6" y="1687145"/>
            <a:ext cx="7814514" cy="16263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갱신여부를 묻는 메일을 발송할 조건을 만족하는 고객사 조회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대상 고객사 조건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계약만료일까지 남은 일수 계산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8FA0AAA9-FE20-4E07-90DB-9AE0EC89F5DB}"/>
              </a:ext>
            </a:extLst>
          </p:cNvPr>
          <p:cNvSpPr/>
          <p:nvPr/>
        </p:nvSpPr>
        <p:spPr>
          <a:xfrm>
            <a:off x="1026978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E26DB2C8-9D7A-40C2-9743-D81BD61385EB}"/>
              </a:ext>
            </a:extLst>
          </p:cNvPr>
          <p:cNvSpPr/>
          <p:nvPr/>
        </p:nvSpPr>
        <p:spPr>
          <a:xfrm>
            <a:off x="7679045" y="35378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332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9F0C28B-5CA6-414C-933A-9B4F78CF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7647"/>
            <a:ext cx="7827903" cy="464212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service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처리 소스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B22B74C-35F0-47DF-A554-1A748388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03" y="2245555"/>
            <a:ext cx="4124411" cy="246223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E104E0F-A1BA-4192-B2A3-F9864C14C8B7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790038D-ACA3-4265-A3C5-E7706B25B4EB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57AA7C25-751E-453B-A330-52C9F4BDC283}"/>
              </a:ext>
            </a:extLst>
          </p:cNvPr>
          <p:cNvSpPr/>
          <p:nvPr/>
        </p:nvSpPr>
        <p:spPr>
          <a:xfrm>
            <a:off x="8614259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579461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공용공간 예약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48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FDAE543-B193-4F34-82D8-D933D902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36" y="1705936"/>
            <a:ext cx="7810694" cy="28652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87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64447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공용공간 사용일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공용공간 예약 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 승인하면 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79646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8C29D64-3595-4A61-81C4-3A3CADFEF2EE}"/>
              </a:ext>
            </a:extLst>
          </p:cNvPr>
          <p:cNvSpPr/>
          <p:nvPr/>
        </p:nvSpPr>
        <p:spPr>
          <a:xfrm>
            <a:off x="4793951" y="4258753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A8DF667E-579F-4422-95FF-33974176C8AE}"/>
              </a:ext>
            </a:extLst>
          </p:cNvPr>
          <p:cNvSpPr/>
          <p:nvPr/>
        </p:nvSpPr>
        <p:spPr>
          <a:xfrm>
            <a:off x="4575834" y="40777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8A85E882-5CE3-4467-AE86-1063382418BB}"/>
              </a:ext>
            </a:extLst>
          </p:cNvPr>
          <p:cNvSpPr/>
          <p:nvPr/>
        </p:nvSpPr>
        <p:spPr>
          <a:xfrm>
            <a:off x="6836180" y="25208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1CA7BB8-D6C6-4DCB-AC3F-E6987E962F14}"/>
              </a:ext>
            </a:extLst>
          </p:cNvPr>
          <p:cNvSpPr/>
          <p:nvPr/>
        </p:nvSpPr>
        <p:spPr>
          <a:xfrm>
            <a:off x="7166703" y="2573441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E50A9395-607D-4C97-8F0B-5A17EEC2046D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398587" y="2760269"/>
            <a:ext cx="1934" cy="249636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865B5AD8-0868-46B9-B9C6-C4C20D5E5AA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398587" y="3707150"/>
            <a:ext cx="1934" cy="122883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991741CD-7147-4E9A-93A6-D325D6452FB8}"/>
              </a:ext>
            </a:extLst>
          </p:cNvPr>
          <p:cNvSpPr/>
          <p:nvPr/>
        </p:nvSpPr>
        <p:spPr>
          <a:xfrm>
            <a:off x="7246962" y="41826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83FEEB35-C941-4EEC-B356-EC0A7975025A}"/>
              </a:ext>
            </a:extLst>
          </p:cNvPr>
          <p:cNvSpPr/>
          <p:nvPr/>
        </p:nvSpPr>
        <p:spPr>
          <a:xfrm>
            <a:off x="2409465" y="2577804"/>
            <a:ext cx="956780" cy="1654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EE0CCCEC-2D5B-4962-BE54-9C3999EB77C6}"/>
              </a:ext>
            </a:extLst>
          </p:cNvPr>
          <p:cNvSpPr/>
          <p:nvPr/>
        </p:nvSpPr>
        <p:spPr>
          <a:xfrm>
            <a:off x="2210345" y="24057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82A423C-7E8B-4CC0-B19B-EDEDC63D3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24" t="42907" r="15274" b="46926"/>
          <a:stretch/>
        </p:blipFill>
        <p:spPr>
          <a:xfrm>
            <a:off x="7065108" y="3009905"/>
            <a:ext cx="670826" cy="6972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64C3E018-467B-42E2-85FF-9A173C8F2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6" y="4947130"/>
            <a:ext cx="7818462" cy="33971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14459462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8D45275-2E45-45B8-A096-DD4624A0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81" y="1707654"/>
            <a:ext cx="7810694" cy="3492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15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승인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 버튼 클릭 시 확인창으로 취소 승인 여부를 물음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확인창에서 확인 버튼 클릭 시 리스트에 해당 예약정보 배경색 및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취소상태값이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 버튼을 누르면 최종 저장되며 취소승인건의 경우 이용시간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‘-’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869E215-F5AF-4988-A25B-4C3BE1C31BA1}"/>
              </a:ext>
            </a:extLst>
          </p:cNvPr>
          <p:cNvSpPr/>
          <p:nvPr/>
        </p:nvSpPr>
        <p:spPr>
          <a:xfrm>
            <a:off x="7908861" y="4224917"/>
            <a:ext cx="1041372" cy="2778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8C29D64-3595-4A61-81C4-3A3CADFEF2EE}"/>
              </a:ext>
            </a:extLst>
          </p:cNvPr>
          <p:cNvSpPr/>
          <p:nvPr/>
        </p:nvSpPr>
        <p:spPr>
          <a:xfrm>
            <a:off x="4866925" y="2349026"/>
            <a:ext cx="450704" cy="2640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A8DF667E-579F-4422-95FF-33974176C8AE}"/>
              </a:ext>
            </a:extLst>
          </p:cNvPr>
          <p:cNvSpPr/>
          <p:nvPr/>
        </p:nvSpPr>
        <p:spPr>
          <a:xfrm>
            <a:off x="8445427" y="28669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6363E4A-818A-40E2-BFF5-9E6E0E590B13}"/>
              </a:ext>
            </a:extLst>
          </p:cNvPr>
          <p:cNvSpPr/>
          <p:nvPr/>
        </p:nvSpPr>
        <p:spPr>
          <a:xfrm>
            <a:off x="8653715" y="3047729"/>
            <a:ext cx="329241" cy="2686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1CA7BB8-D6C6-4DCB-AC3F-E6987E962F14}"/>
              </a:ext>
            </a:extLst>
          </p:cNvPr>
          <p:cNvSpPr/>
          <p:nvPr/>
        </p:nvSpPr>
        <p:spPr>
          <a:xfrm>
            <a:off x="8374956" y="427365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E50A9395-607D-4C97-8F0B-5A17EEC2046D}"/>
              </a:ext>
            </a:extLst>
          </p:cNvPr>
          <p:cNvCxnSpPr>
            <a:cxnSpLocks/>
            <a:stCxn id="52" idx="0"/>
            <a:endCxn id="39" idx="3"/>
          </p:cNvCxnSpPr>
          <p:nvPr/>
        </p:nvCxnSpPr>
        <p:spPr>
          <a:xfrm flipH="1" flipV="1">
            <a:off x="5841243" y="2209622"/>
            <a:ext cx="2765597" cy="206403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83FEEB35-C941-4EEC-B356-EC0A7975025A}"/>
              </a:ext>
            </a:extLst>
          </p:cNvPr>
          <p:cNvSpPr/>
          <p:nvPr/>
        </p:nvSpPr>
        <p:spPr>
          <a:xfrm>
            <a:off x="3082697" y="1735668"/>
            <a:ext cx="2758546" cy="947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EE0CCCEC-2D5B-4962-BE54-9C3999EB77C6}"/>
              </a:ext>
            </a:extLst>
          </p:cNvPr>
          <p:cNvSpPr/>
          <p:nvPr/>
        </p:nvSpPr>
        <p:spPr>
          <a:xfrm>
            <a:off x="4650644" y="21663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D321E57-EA29-4E87-BFD1-1DA1FF6A6BB3}"/>
              </a:ext>
            </a:extLst>
          </p:cNvPr>
          <p:cNvSpPr/>
          <p:nvPr/>
        </p:nvSpPr>
        <p:spPr>
          <a:xfrm>
            <a:off x="7744234" y="4043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A417D18C-9ADC-4702-B8F8-9CD0C369679B}"/>
              </a:ext>
            </a:extLst>
          </p:cNvPr>
          <p:cNvSpPr/>
          <p:nvPr/>
        </p:nvSpPr>
        <p:spPr>
          <a:xfrm>
            <a:off x="6776862" y="289654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FCF06A5E-70BA-43E4-8974-8E598F5DEB1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>
            <a:off x="5092277" y="2613067"/>
            <a:ext cx="27227" cy="28729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4A98491-7630-4022-B9CF-2BF88EC8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036" y="5486010"/>
            <a:ext cx="7812936" cy="30677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8BFE617-E207-4ABA-B816-87B4F853D9FB}"/>
              </a:ext>
            </a:extLst>
          </p:cNvPr>
          <p:cNvSpPr/>
          <p:nvPr/>
        </p:nvSpPr>
        <p:spPr>
          <a:xfrm>
            <a:off x="8366078" y="5554429"/>
            <a:ext cx="575277" cy="156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627F4C74-BE6F-49BC-AB95-AF948391D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5" y="6403306"/>
            <a:ext cx="7816759" cy="27828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9499C38E-D5F9-4170-8A57-6E86B564C350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>
          <a:xfrm>
            <a:off x="5119504" y="5792788"/>
            <a:ext cx="1911" cy="6105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A0EDC43D-60D2-43F2-96A7-767579EB8962}"/>
              </a:ext>
            </a:extLst>
          </p:cNvPr>
          <p:cNvSpPr/>
          <p:nvPr/>
        </p:nvSpPr>
        <p:spPr>
          <a:xfrm>
            <a:off x="4969849" y="5930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848A3911-A366-4EF2-BCF4-BA4ABE64DFF9}"/>
              </a:ext>
            </a:extLst>
          </p:cNvPr>
          <p:cNvSpPr/>
          <p:nvPr/>
        </p:nvSpPr>
        <p:spPr>
          <a:xfrm>
            <a:off x="5319171" y="6464177"/>
            <a:ext cx="220496" cy="140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78678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884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CF5AD4F-1798-45E5-8328-D08AFE13BC62}"/>
              </a:ext>
            </a:extLst>
          </p:cNvPr>
          <p:cNvGrpSpPr/>
          <p:nvPr/>
        </p:nvGrpSpPr>
        <p:grpSpPr>
          <a:xfrm>
            <a:off x="1218580" y="1701954"/>
            <a:ext cx="10472307" cy="3429335"/>
            <a:chOff x="1218581" y="1701955"/>
            <a:chExt cx="7813630" cy="2558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F5BE19C9-7A56-447D-9E76-BA1FA6795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581" y="1701955"/>
              <a:ext cx="7813630" cy="255870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AA85F312-34AC-4899-B601-4272552AC84F}"/>
                </a:ext>
              </a:extLst>
            </p:cNvPr>
            <p:cNvSpPr/>
            <p:nvPr/>
          </p:nvSpPr>
          <p:spPr>
            <a:xfrm>
              <a:off x="1270843" y="2028129"/>
              <a:ext cx="1312560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44A12DCE-822F-460C-87E6-86505282BFD0}"/>
                </a:ext>
              </a:extLst>
            </p:cNvPr>
            <p:cNvSpPr/>
            <p:nvPr/>
          </p:nvSpPr>
          <p:spPr>
            <a:xfrm>
              <a:off x="8195086" y="2035758"/>
              <a:ext cx="738341" cy="24906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98A7E7D4-9A04-45FF-9F3B-79B419FFA9E5}"/>
                </a:ext>
              </a:extLst>
            </p:cNvPr>
            <p:cNvSpPr/>
            <p:nvPr/>
          </p:nvSpPr>
          <p:spPr>
            <a:xfrm>
              <a:off x="4880621" y="3966556"/>
              <a:ext cx="440261" cy="229620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C6A110F1-C347-4E5B-9A1E-B61A3D54C27C}"/>
                </a:ext>
              </a:extLst>
            </p:cNvPr>
            <p:cNvSpPr/>
            <p:nvPr/>
          </p:nvSpPr>
          <p:spPr>
            <a:xfrm>
              <a:off x="1699722" y="2743910"/>
              <a:ext cx="2410639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1169864" y="5257447"/>
            <a:ext cx="1052101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키워드에 맞는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자주묻는질문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 클릭 시 자주묻는질문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1085147" y="196481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10394987" y="194733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8FCAA0B7-6264-487C-B1AB-E5CF6F20F8EF}"/>
              </a:ext>
            </a:extLst>
          </p:cNvPr>
          <p:cNvSpPr/>
          <p:nvPr/>
        </p:nvSpPr>
        <p:spPr>
          <a:xfrm>
            <a:off x="5945117" y="45670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A3699DB8-A4C2-4FEC-94BD-7A7FF942295D}"/>
              </a:ext>
            </a:extLst>
          </p:cNvPr>
          <p:cNvSpPr/>
          <p:nvPr/>
        </p:nvSpPr>
        <p:spPr>
          <a:xfrm>
            <a:off x="1713780" y="2929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87613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4DC8F962-4344-4B1D-9520-BC36A3E6DE58}"/>
              </a:ext>
            </a:extLst>
          </p:cNvPr>
          <p:cNvGrpSpPr/>
          <p:nvPr/>
        </p:nvGrpSpPr>
        <p:grpSpPr>
          <a:xfrm>
            <a:off x="1219781" y="1701429"/>
            <a:ext cx="10099245" cy="3598215"/>
            <a:chOff x="1219782" y="1701430"/>
            <a:chExt cx="7812430" cy="278345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0CD6A8DF-BA95-4F50-9442-188E63FD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782" y="1701430"/>
              <a:ext cx="7812430" cy="278345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B70A3F39-8E90-4096-9690-F0C5B5F52E54}"/>
                </a:ext>
              </a:extLst>
            </p:cNvPr>
            <p:cNvSpPr/>
            <p:nvPr/>
          </p:nvSpPr>
          <p:spPr>
            <a:xfrm>
              <a:off x="1296500" y="2068241"/>
              <a:ext cx="7634435" cy="2061796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1169864" y="5413507"/>
            <a:ext cx="1052101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필수 입력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방금 등록한 자주묻는질문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1419532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5655753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A3699DB8-A4C2-4FEC-94BD-7A7FF942295D}"/>
              </a:ext>
            </a:extLst>
          </p:cNvPr>
          <p:cNvSpPr/>
          <p:nvPr/>
        </p:nvSpPr>
        <p:spPr>
          <a:xfrm>
            <a:off x="6523846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92954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17573FE-A084-4523-8A0B-BF7A3399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2" y="1707576"/>
            <a:ext cx="7812428" cy="29815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비활성화 상태였던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버튼 클릭 시 글 삭제 처리 후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판단 후 내용이 입력됐으면 수정 처리 진행하고 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A85F312-34AC-4899-B601-4272552AC84F}"/>
              </a:ext>
            </a:extLst>
          </p:cNvPr>
          <p:cNvSpPr/>
          <p:nvPr/>
        </p:nvSpPr>
        <p:spPr>
          <a:xfrm>
            <a:off x="4975409" y="4410887"/>
            <a:ext cx="299309" cy="24387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4975408" y="40990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A3699DB8-A4C2-4FEC-94BD-7A7FF942295D}"/>
              </a:ext>
            </a:extLst>
          </p:cNvPr>
          <p:cNvSpPr/>
          <p:nvPr/>
        </p:nvSpPr>
        <p:spPr>
          <a:xfrm>
            <a:off x="5521157" y="43571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4378923" y="435028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B5CDC8B-2FB8-47FB-9A7F-947B86B8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82" y="5009542"/>
            <a:ext cx="7812430" cy="169309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80E242C3-9D52-4E9D-BA1E-A24FA8090146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5125064" y="4654759"/>
            <a:ext cx="933" cy="35478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860967FE-6A2A-4FC6-B0ED-E20794B36751}"/>
              </a:ext>
            </a:extLst>
          </p:cNvPr>
          <p:cNvSpPr/>
          <p:nvPr/>
        </p:nvSpPr>
        <p:spPr>
          <a:xfrm>
            <a:off x="2802128" y="5009542"/>
            <a:ext cx="6155441" cy="138238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2B417906-746D-4F2E-BA66-84285DD238B9}"/>
              </a:ext>
            </a:extLst>
          </p:cNvPr>
          <p:cNvSpPr/>
          <p:nvPr/>
        </p:nvSpPr>
        <p:spPr>
          <a:xfrm>
            <a:off x="4816778" y="6505851"/>
            <a:ext cx="589724" cy="1790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B4BAD7D8-1369-4A40-9834-D4BE8FBAA244}"/>
              </a:ext>
            </a:extLst>
          </p:cNvPr>
          <p:cNvSpPr/>
          <p:nvPr/>
        </p:nvSpPr>
        <p:spPr>
          <a:xfrm>
            <a:off x="4625763" y="628382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797716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1884038-78E5-4D92-9845-9CCE72B0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1585283"/>
            <a:ext cx="8191333" cy="153416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30260D8-83D5-4B28-B273-DF3FA2B3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81" y="3288824"/>
            <a:ext cx="5149854" cy="334460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005645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클릭 시 활성화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전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비활성화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수정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바꾸고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D6B9FC2-4004-4010-A862-04905C8DA429}"/>
              </a:ext>
            </a:extLst>
          </p:cNvPr>
          <p:cNvSpPr/>
          <p:nvPr/>
        </p:nvSpPr>
        <p:spPr>
          <a:xfrm>
            <a:off x="7046672" y="1920116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6863278" y="17404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59C8246-A7E5-4D97-BDA4-E932A522B2EC}"/>
              </a:ext>
            </a:extLst>
          </p:cNvPr>
          <p:cNvSpPr/>
          <p:nvPr/>
        </p:nvSpPr>
        <p:spPr>
          <a:xfrm>
            <a:off x="6869928" y="2673830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CF4B866-1A0E-476C-B5BE-3646D98BB8F4}"/>
              </a:ext>
            </a:extLst>
          </p:cNvPr>
          <p:cNvSpPr/>
          <p:nvPr/>
        </p:nvSpPr>
        <p:spPr>
          <a:xfrm>
            <a:off x="2717434" y="3650406"/>
            <a:ext cx="3483754" cy="6286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A9828409-17B0-4AD8-8C8B-AB427EA3A05D}"/>
              </a:ext>
            </a:extLst>
          </p:cNvPr>
          <p:cNvSpPr/>
          <p:nvPr/>
        </p:nvSpPr>
        <p:spPr>
          <a:xfrm>
            <a:off x="2534642" y="382974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D83D07AD-C85D-48E4-8321-A13307D35F10}"/>
              </a:ext>
            </a:extLst>
          </p:cNvPr>
          <p:cNvSpPr/>
          <p:nvPr/>
        </p:nvSpPr>
        <p:spPr>
          <a:xfrm>
            <a:off x="6713624" y="246642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7E0C6C37-18B6-45D3-8E13-8059C762F304}"/>
              </a:ext>
            </a:extLst>
          </p:cNvPr>
          <p:cNvSpPr/>
          <p:nvPr/>
        </p:nvSpPr>
        <p:spPr>
          <a:xfrm>
            <a:off x="2877566" y="4307041"/>
            <a:ext cx="4544166" cy="19605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0B926D09-14F4-482F-A27D-4C5D0E1F233C}"/>
              </a:ext>
            </a:extLst>
          </p:cNvPr>
          <p:cNvSpPr/>
          <p:nvPr/>
        </p:nvSpPr>
        <p:spPr>
          <a:xfrm>
            <a:off x="2717434" y="5092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87663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299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480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및 가격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2~4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5~7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8~10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자동 부여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09255E4-8BAE-489A-BC7D-3D5BF240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23" y="1703032"/>
            <a:ext cx="7813617" cy="30819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여부 선택하여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클릭 시 문의글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문의글에 대한 답변글 제목은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문의글제목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생성되고 해당 문의글 다음에 들여쓰기 형식으로 리스트에 출력됨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답변글을 클릭하면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답변여부 컬럼으로 미답변글 확인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1029342" y="18776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A85F312-34AC-4899-B601-4272552AC84F}"/>
              </a:ext>
            </a:extLst>
          </p:cNvPr>
          <p:cNvSpPr/>
          <p:nvPr/>
        </p:nvSpPr>
        <p:spPr>
          <a:xfrm>
            <a:off x="1270842" y="2028129"/>
            <a:ext cx="1419091" cy="2400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2697208" y="25696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4A12DCE-822F-460C-87E6-86505282BFD0}"/>
              </a:ext>
            </a:extLst>
          </p:cNvPr>
          <p:cNvSpPr/>
          <p:nvPr/>
        </p:nvSpPr>
        <p:spPr>
          <a:xfrm>
            <a:off x="2940553" y="2775506"/>
            <a:ext cx="1098787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8FCAA0B7-6264-487C-B1AB-E5CF6F20F8EF}"/>
              </a:ext>
            </a:extLst>
          </p:cNvPr>
          <p:cNvSpPr/>
          <p:nvPr/>
        </p:nvSpPr>
        <p:spPr>
          <a:xfrm>
            <a:off x="4667790" y="434838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98A7E7D4-9A04-45FF-9F3B-79B419FFA9E5}"/>
              </a:ext>
            </a:extLst>
          </p:cNvPr>
          <p:cNvSpPr/>
          <p:nvPr/>
        </p:nvSpPr>
        <p:spPr>
          <a:xfrm>
            <a:off x="4880621" y="4522195"/>
            <a:ext cx="44026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C6A110F1-C347-4E5B-9A1E-B61A3D54C27C}"/>
              </a:ext>
            </a:extLst>
          </p:cNvPr>
          <p:cNvSpPr/>
          <p:nvPr/>
        </p:nvSpPr>
        <p:spPr>
          <a:xfrm>
            <a:off x="7115102" y="2251848"/>
            <a:ext cx="643982" cy="20965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A3699DB8-A4C2-4FEC-94BD-7A7FF942295D}"/>
              </a:ext>
            </a:extLst>
          </p:cNvPr>
          <p:cNvSpPr/>
          <p:nvPr/>
        </p:nvSpPr>
        <p:spPr>
          <a:xfrm>
            <a:off x="4404010" y="29014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0353ECE-011C-437C-ACF2-F9A08757A8F0}"/>
              </a:ext>
            </a:extLst>
          </p:cNvPr>
          <p:cNvSpPr/>
          <p:nvPr/>
        </p:nvSpPr>
        <p:spPr>
          <a:xfrm>
            <a:off x="3198006" y="2982694"/>
            <a:ext cx="1169808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9AD7C200-B7F6-44AC-BD72-FDE1790D75A5}"/>
              </a:ext>
            </a:extLst>
          </p:cNvPr>
          <p:cNvSpPr/>
          <p:nvPr/>
        </p:nvSpPr>
        <p:spPr>
          <a:xfrm>
            <a:off x="6963514" y="205747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273256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71EAEA0-1FD3-4A6F-BC48-E35BB7A2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03" y="1658853"/>
            <a:ext cx="7688403" cy="151699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22E661-8A12-4E21-B098-1DB5619A3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35"/>
          <a:stretch/>
        </p:blipFill>
        <p:spPr>
          <a:xfrm>
            <a:off x="1207503" y="3310424"/>
            <a:ext cx="10449366" cy="288618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322260" y="1052317"/>
            <a:ext cx="171268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답변글 들여쓰기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원글 다음에 그에 대한 답글이 오는 식으로 리스트 조회해서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큰 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행 배경색 지정하고 제목 들여쓰기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D6B9FC2-4004-4010-A862-04905C8DA429}"/>
              </a:ext>
            </a:extLst>
          </p:cNvPr>
          <p:cNvSpPr/>
          <p:nvPr/>
        </p:nvSpPr>
        <p:spPr>
          <a:xfrm>
            <a:off x="2186144" y="2182308"/>
            <a:ext cx="4330066" cy="7263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2002750" y="20026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CF4B866-1A0E-476C-B5BE-3646D98BB8F4}"/>
              </a:ext>
            </a:extLst>
          </p:cNvPr>
          <p:cNvSpPr/>
          <p:nvPr/>
        </p:nvSpPr>
        <p:spPr>
          <a:xfrm>
            <a:off x="1898240" y="3848967"/>
            <a:ext cx="9686092" cy="216121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A9828409-17B0-4AD8-8C8B-AB427EA3A05D}"/>
              </a:ext>
            </a:extLst>
          </p:cNvPr>
          <p:cNvSpPr/>
          <p:nvPr/>
        </p:nvSpPr>
        <p:spPr>
          <a:xfrm>
            <a:off x="1755052" y="46926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9B73DC2-5005-4469-9117-470B42EB1FED}"/>
              </a:ext>
            </a:extLst>
          </p:cNvPr>
          <p:cNvSpPr/>
          <p:nvPr/>
        </p:nvSpPr>
        <p:spPr>
          <a:xfrm>
            <a:off x="2842613" y="4692670"/>
            <a:ext cx="3253381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886E658-CFAC-4462-B70A-2C05CEF4EA7D}"/>
              </a:ext>
            </a:extLst>
          </p:cNvPr>
          <p:cNvSpPr/>
          <p:nvPr/>
        </p:nvSpPr>
        <p:spPr>
          <a:xfrm>
            <a:off x="2186144" y="4015671"/>
            <a:ext cx="2652186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573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593E605-358E-4235-A4B7-794FF361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36" y="1704954"/>
            <a:ext cx="7813625" cy="338988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9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상태의 글은 해당 글의 상세 페이지에서 답변을 작성할 수 있음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 버튼 클릭 시 등록일 밑에 숨겨져있던 답변 행이 나타나고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판단 후 내용이 입력됐으면 답글 등록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1002708" y="4676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A85F312-34AC-4899-B601-4272552AC84F}"/>
              </a:ext>
            </a:extLst>
          </p:cNvPr>
          <p:cNvSpPr/>
          <p:nvPr/>
        </p:nvSpPr>
        <p:spPr>
          <a:xfrm>
            <a:off x="1244209" y="4827052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1635765" y="51194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4A12DCE-822F-460C-87E6-86505282BFD0}"/>
              </a:ext>
            </a:extLst>
          </p:cNvPr>
          <p:cNvSpPr/>
          <p:nvPr/>
        </p:nvSpPr>
        <p:spPr>
          <a:xfrm>
            <a:off x="1629909" y="4827052"/>
            <a:ext cx="341078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1C27CE1-0F51-4A8D-AE02-B7189C6C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34" y="2594416"/>
            <a:ext cx="3051380" cy="3792316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953A92D8-F466-4CE2-9805-CA75F82197B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970987" y="4948021"/>
            <a:ext cx="2002247" cy="63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C6A110F1-C347-4E5B-9A1E-B61A3D54C27C}"/>
              </a:ext>
            </a:extLst>
          </p:cNvPr>
          <p:cNvSpPr/>
          <p:nvPr/>
        </p:nvSpPr>
        <p:spPr>
          <a:xfrm>
            <a:off x="4501327" y="5977539"/>
            <a:ext cx="709608" cy="3901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A3699DB8-A4C2-4FEC-94BD-7A7FF942295D}"/>
              </a:ext>
            </a:extLst>
          </p:cNvPr>
          <p:cNvSpPr/>
          <p:nvPr/>
        </p:nvSpPr>
        <p:spPr>
          <a:xfrm>
            <a:off x="4341873" y="578588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277A4438-98E4-46E6-8E33-0925C7A41986}"/>
              </a:ext>
            </a:extLst>
          </p:cNvPr>
          <p:cNvSpPr/>
          <p:nvPr/>
        </p:nvSpPr>
        <p:spPr>
          <a:xfrm>
            <a:off x="5030358" y="2039212"/>
            <a:ext cx="1503791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5E08E1C0-7B2A-43B1-AECD-428A33CFCE71}"/>
              </a:ext>
            </a:extLst>
          </p:cNvPr>
          <p:cNvSpPr/>
          <p:nvPr/>
        </p:nvSpPr>
        <p:spPr>
          <a:xfrm>
            <a:off x="4851157" y="18429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49397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1908994-B4BF-4BC1-9461-9D53D7AF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079"/>
          <a:stretch/>
        </p:blipFill>
        <p:spPr>
          <a:xfrm>
            <a:off x="1207504" y="3797033"/>
            <a:ext cx="6297002" cy="4265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13276B2-8CDC-49A6-9C8F-5867B8AD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3" y="1663893"/>
            <a:ext cx="7954883" cy="200258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3A2ED54-E9F0-4D1E-AB0C-1988DAB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35" y="3740040"/>
            <a:ext cx="5879451" cy="301471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1CB33A2-D54F-415D-B946-AE71C0D19E3D}"/>
              </a:ext>
            </a:extLst>
          </p:cNvPr>
          <p:cNvSpPr/>
          <p:nvPr/>
        </p:nvSpPr>
        <p:spPr>
          <a:xfrm>
            <a:off x="9888536" y="1105607"/>
            <a:ext cx="1208551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8828B1E-00FC-4C97-8F0C-8E8335FF88A8}"/>
              </a:ext>
            </a:extLst>
          </p:cNvPr>
          <p:cNvSpPr/>
          <p:nvPr/>
        </p:nvSpPr>
        <p:spPr>
          <a:xfrm>
            <a:off x="9766737" y="1055596"/>
            <a:ext cx="2051178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605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번호를 부모글 번호이고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제목 앞에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붙은 문자열이 제목이 되도록 하는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replyForm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로딩 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영역을 숨김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 시 답글쓰기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바꾸고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보여주기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D6B9FC2-4004-4010-A862-04905C8DA429}"/>
              </a:ext>
            </a:extLst>
          </p:cNvPr>
          <p:cNvSpPr/>
          <p:nvPr/>
        </p:nvSpPr>
        <p:spPr>
          <a:xfrm>
            <a:off x="2002750" y="2627789"/>
            <a:ext cx="7068174" cy="76492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09B1C0D-3214-4C22-BACB-13BFD94A977F}"/>
              </a:ext>
            </a:extLst>
          </p:cNvPr>
          <p:cNvSpPr/>
          <p:nvPr/>
        </p:nvSpPr>
        <p:spPr>
          <a:xfrm>
            <a:off x="1835992" y="287133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A9828409-17B0-4AD8-8C8B-AB427EA3A05D}"/>
              </a:ext>
            </a:extLst>
          </p:cNvPr>
          <p:cNvSpPr/>
          <p:nvPr/>
        </p:nvSpPr>
        <p:spPr>
          <a:xfrm>
            <a:off x="2390162" y="3705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886E658-CFAC-4462-B70A-2C05CEF4EA7D}"/>
              </a:ext>
            </a:extLst>
          </p:cNvPr>
          <p:cNvSpPr/>
          <p:nvPr/>
        </p:nvSpPr>
        <p:spPr>
          <a:xfrm>
            <a:off x="3742383" y="281766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98E30F90-1BB9-4126-9CCD-C90D8045EF4E}"/>
              </a:ext>
            </a:extLst>
          </p:cNvPr>
          <p:cNvSpPr/>
          <p:nvPr/>
        </p:nvSpPr>
        <p:spPr>
          <a:xfrm>
            <a:off x="3742383" y="294267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0B19013-13BF-4F05-9A41-50244F35AD12}"/>
              </a:ext>
            </a:extLst>
          </p:cNvPr>
          <p:cNvSpPr/>
          <p:nvPr/>
        </p:nvSpPr>
        <p:spPr>
          <a:xfrm>
            <a:off x="1514200" y="2220001"/>
            <a:ext cx="1010335" cy="166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5AE82AF1-5DB8-4D5B-9740-4AA28D89E521}"/>
              </a:ext>
            </a:extLst>
          </p:cNvPr>
          <p:cNvSpPr/>
          <p:nvPr/>
        </p:nvSpPr>
        <p:spPr>
          <a:xfrm>
            <a:off x="3457472" y="42219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70E1DF5-F1F0-4A35-8E1B-0219156FE612}"/>
              </a:ext>
            </a:extLst>
          </p:cNvPr>
          <p:cNvSpPr/>
          <p:nvPr/>
        </p:nvSpPr>
        <p:spPr>
          <a:xfrm>
            <a:off x="3742382" y="4630374"/>
            <a:ext cx="5328541" cy="17793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F817615B-D328-419D-855F-FA3133A8034C}"/>
              </a:ext>
            </a:extLst>
          </p:cNvPr>
          <p:cNvSpPr/>
          <p:nvPr/>
        </p:nvSpPr>
        <p:spPr>
          <a:xfrm>
            <a:off x="3575624" y="53502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099BB487-04C8-47D7-AE81-AB0C429D255C}"/>
              </a:ext>
            </a:extLst>
          </p:cNvPr>
          <p:cNvSpPr/>
          <p:nvPr/>
        </p:nvSpPr>
        <p:spPr>
          <a:xfrm>
            <a:off x="3654410" y="4091164"/>
            <a:ext cx="3438848" cy="5031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467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42A400A-D87E-4CFC-AFA6-FC68D050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79" y="1707982"/>
            <a:ext cx="7813626" cy="500042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5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답변된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완료된 글은 답글을 작성할 수 없음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답글로 이동 버튼 클릭 시 해당 문의글에 대한 답변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ECABF15-5F71-4940-A1C4-084A2086CF4D}"/>
              </a:ext>
            </a:extLst>
          </p:cNvPr>
          <p:cNvSpPr/>
          <p:nvPr/>
        </p:nvSpPr>
        <p:spPr>
          <a:xfrm>
            <a:off x="1054118" y="62046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A85F312-34AC-4899-B601-4272552AC84F}"/>
              </a:ext>
            </a:extLst>
          </p:cNvPr>
          <p:cNvSpPr/>
          <p:nvPr/>
        </p:nvSpPr>
        <p:spPr>
          <a:xfrm>
            <a:off x="1329838" y="6355191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44DB1DD-B89D-4577-96A5-982A92C766B0}"/>
              </a:ext>
            </a:extLst>
          </p:cNvPr>
          <p:cNvSpPr/>
          <p:nvPr/>
        </p:nvSpPr>
        <p:spPr>
          <a:xfrm>
            <a:off x="1989100" y="6018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4A12DCE-822F-460C-87E6-86505282BFD0}"/>
              </a:ext>
            </a:extLst>
          </p:cNvPr>
          <p:cNvSpPr/>
          <p:nvPr/>
        </p:nvSpPr>
        <p:spPr>
          <a:xfrm>
            <a:off x="1756846" y="6355191"/>
            <a:ext cx="782106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E0C58F9C-7339-4548-82E5-D72FB9ECCB79}"/>
              </a:ext>
            </a:extLst>
          </p:cNvPr>
          <p:cNvSpPr/>
          <p:nvPr/>
        </p:nvSpPr>
        <p:spPr>
          <a:xfrm>
            <a:off x="6981825" y="2258249"/>
            <a:ext cx="1847849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CE285FCE-7E37-47FD-AA18-B130A061B342}"/>
              </a:ext>
            </a:extLst>
          </p:cNvPr>
          <p:cNvSpPr/>
          <p:nvPr/>
        </p:nvSpPr>
        <p:spPr>
          <a:xfrm>
            <a:off x="7146682" y="206201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1DDF0EE1-E11E-4F24-B813-75FBADB1DACD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2538952" y="5270798"/>
            <a:ext cx="758064" cy="120536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D86750E4-C398-47DC-AD03-D252EA33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437"/>
          <a:stretch/>
        </p:blipFill>
        <p:spPr>
          <a:xfrm>
            <a:off x="3297016" y="4186405"/>
            <a:ext cx="5595510" cy="2168786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0981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2FD37E8-FCAD-40E3-A578-8B4F5118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47" y="1707995"/>
            <a:ext cx="5595510" cy="497855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버튼 클릭 시 비활성화 상태였던 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삭제 버튼 클릭 시 답변글 삭제 처리 후 해당 문의글 상세보기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 버튼 클릭 시 내용 입력 여부 판단 후 내용이 입력됐으면 수정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153C89E1-9FD6-4804-BA68-5D4881AB922E}"/>
              </a:ext>
            </a:extLst>
          </p:cNvPr>
          <p:cNvSpPr/>
          <p:nvPr/>
        </p:nvSpPr>
        <p:spPr>
          <a:xfrm>
            <a:off x="1860449" y="6412410"/>
            <a:ext cx="492618" cy="27783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AE58F5B1-DB14-4B70-9FC0-8793545D0BFE}"/>
              </a:ext>
            </a:extLst>
          </p:cNvPr>
          <p:cNvSpPr/>
          <p:nvPr/>
        </p:nvSpPr>
        <p:spPr>
          <a:xfrm>
            <a:off x="1953340" y="609107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F41A3C0B-CB9E-4FD3-AEAD-632A2CD07764}"/>
              </a:ext>
            </a:extLst>
          </p:cNvPr>
          <p:cNvSpPr/>
          <p:nvPr/>
        </p:nvSpPr>
        <p:spPr>
          <a:xfrm>
            <a:off x="2749161" y="64043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E96C1C0A-91B6-46F5-AF97-E8D35243B9C7}"/>
              </a:ext>
            </a:extLst>
          </p:cNvPr>
          <p:cNvSpPr/>
          <p:nvPr/>
        </p:nvSpPr>
        <p:spPr>
          <a:xfrm>
            <a:off x="1248857" y="63974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777CAD5C-7103-403B-A08B-D66B0EF2838C}"/>
              </a:ext>
            </a:extLst>
          </p:cNvPr>
          <p:cNvCxnSpPr>
            <a:cxnSpLocks/>
            <a:stCxn id="47" idx="3"/>
            <a:endCxn id="6" idx="1"/>
          </p:cNvCxnSpPr>
          <p:nvPr/>
        </p:nvCxnSpPr>
        <p:spPr>
          <a:xfrm flipV="1">
            <a:off x="2353067" y="4843577"/>
            <a:ext cx="1772230" cy="170775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E74DC2C-8D65-4A83-A76A-C8149F47A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97" y="3210039"/>
            <a:ext cx="4734234" cy="326707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C6A110F1-C347-4E5B-9A1E-B61A3D54C27C}"/>
              </a:ext>
            </a:extLst>
          </p:cNvPr>
          <p:cNvSpPr/>
          <p:nvPr/>
        </p:nvSpPr>
        <p:spPr>
          <a:xfrm>
            <a:off x="4644642" y="6069019"/>
            <a:ext cx="1252886" cy="34339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A3699DB8-A4C2-4FEC-94BD-7A7FF942295D}"/>
              </a:ext>
            </a:extLst>
          </p:cNvPr>
          <p:cNvSpPr/>
          <p:nvPr/>
        </p:nvSpPr>
        <p:spPr>
          <a:xfrm>
            <a:off x="5082735" y="575862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867899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3890706" y="3521333"/>
            <a:ext cx="44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김진혁</a:t>
            </a:r>
            <a:endParaRPr lang="en-US" altLang="ko-KR" sz="20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2179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제외한 나머지 제목 내용을 등록 하여야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초과 시 알림 화면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등록 후 공지사항 리스트로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공지사항 리스트로 이동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5253178C-2B35-481B-BA13-639CC5A7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83" y="1699292"/>
            <a:ext cx="7069732" cy="355475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DD3FA8F8-3327-4439-8BA1-ADB4811F67C1}"/>
              </a:ext>
            </a:extLst>
          </p:cNvPr>
          <p:cNvSpPr/>
          <p:nvPr/>
        </p:nvSpPr>
        <p:spPr>
          <a:xfrm>
            <a:off x="1081835" y="15603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804CB93-D7B3-40D9-AEF0-BA7C93A1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068" y="3189906"/>
            <a:ext cx="6562725" cy="348615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D0925A45-4D1E-4170-B595-AE56A86CC33E}"/>
              </a:ext>
            </a:extLst>
          </p:cNvPr>
          <p:cNvSpPr/>
          <p:nvPr/>
        </p:nvSpPr>
        <p:spPr>
          <a:xfrm>
            <a:off x="6814549" y="329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95B4D14-129E-41E6-91D7-D575055F8190}"/>
              </a:ext>
            </a:extLst>
          </p:cNvPr>
          <p:cNvSpPr/>
          <p:nvPr/>
        </p:nvSpPr>
        <p:spPr>
          <a:xfrm>
            <a:off x="8252265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9946D5C2-EEE2-46A4-BA49-E3196DF78376}"/>
              </a:ext>
            </a:extLst>
          </p:cNvPr>
          <p:cNvSpPr/>
          <p:nvPr/>
        </p:nvSpPr>
        <p:spPr>
          <a:xfrm>
            <a:off x="9099018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985186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956043B9-FFDB-4D88-AE98-265FAAA27220}"/>
              </a:ext>
            </a:extLst>
          </p:cNvPr>
          <p:cNvGrpSpPr/>
          <p:nvPr/>
        </p:nvGrpSpPr>
        <p:grpSpPr>
          <a:xfrm>
            <a:off x="1041753" y="1832942"/>
            <a:ext cx="7981918" cy="4347912"/>
            <a:chOff x="98612" y="909916"/>
            <a:chExt cx="8829424" cy="480956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30CCF13A-E961-4167-83C1-1EB3E4454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15" t="16078" r="2426" b="38039"/>
            <a:stretch/>
          </p:blipFill>
          <p:spPr>
            <a:xfrm>
              <a:off x="98612" y="1380564"/>
              <a:ext cx="8829424" cy="4338918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1B5E9379-C1A1-47BF-9FAF-72B37BDDCFB1}"/>
                </a:ext>
              </a:extLst>
            </p:cNvPr>
            <p:cNvSpPr/>
            <p:nvPr/>
          </p:nvSpPr>
          <p:spPr>
            <a:xfrm>
              <a:off x="7915987" y="184162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1F92C8E8-4EEA-4880-9A15-B0947DE07F8C}"/>
                </a:ext>
              </a:extLst>
            </p:cNvPr>
            <p:cNvSpPr/>
            <p:nvPr/>
          </p:nvSpPr>
          <p:spPr>
            <a:xfrm>
              <a:off x="7762926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A07A80D3-7645-4C1D-8DB8-6DCE709B0605}"/>
                </a:ext>
              </a:extLst>
            </p:cNvPr>
            <p:cNvSpPr/>
            <p:nvPr/>
          </p:nvSpPr>
          <p:spPr>
            <a:xfrm>
              <a:off x="8345481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8500792D-6B20-42DF-8ACF-9485C4E0721E}"/>
                </a:ext>
              </a:extLst>
            </p:cNvPr>
            <p:cNvSpPr/>
            <p:nvPr/>
          </p:nvSpPr>
          <p:spPr>
            <a:xfrm>
              <a:off x="734776" y="355002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xmlns="" id="{A909EDEC-0FDA-4EA2-9759-98A7B305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42" t="8104" r="35661" b="78170"/>
            <a:stretch/>
          </p:blipFill>
          <p:spPr>
            <a:xfrm>
              <a:off x="3996304" y="909916"/>
              <a:ext cx="3523130" cy="941295"/>
            </a:xfrm>
            <a:prstGeom prst="rect">
              <a:avLst/>
            </a:prstGeom>
          </p:spPr>
        </p:pic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xmlns="" id="{1200171D-BEE2-4DC6-BA09-EC3CFDC97E3C}"/>
                </a:ext>
              </a:extLst>
            </p:cNvPr>
            <p:cNvCxnSpPr>
              <a:stCxn id="48" idx="1"/>
              <a:endCxn id="50" idx="2"/>
            </p:cNvCxnSpPr>
            <p:nvPr/>
          </p:nvCxnSpPr>
          <p:spPr>
            <a:xfrm rot="16200000" flipV="1">
              <a:off x="6241465" y="1367616"/>
              <a:ext cx="1665253" cy="2632443"/>
            </a:xfrm>
            <a:prstGeom prst="curvedConnector3">
              <a:avLst/>
            </a:prstGeom>
            <a:ln w="444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26B5558-271B-4FCC-B6E8-A6E6100E7C0A}"/>
              </a:ext>
            </a:extLst>
          </p:cNvPr>
          <p:cNvSpPr/>
          <p:nvPr/>
        </p:nvSpPr>
        <p:spPr>
          <a:xfrm>
            <a:off x="9080977" y="636341"/>
            <a:ext cx="3096055" cy="622165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06B8786-C0DF-4F81-84B6-ACB34377710F}"/>
              </a:ext>
            </a:extLst>
          </p:cNvPr>
          <p:cNvSpPr txBox="1"/>
          <p:nvPr/>
        </p:nvSpPr>
        <p:spPr>
          <a:xfrm>
            <a:off x="9357409" y="914094"/>
            <a:ext cx="26201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등록 누를 시 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공지사항 등록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행에 커서를 올리면 행 색깔이 변합니다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수정 버튼을 클릭하면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수정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삭제 버튼을 클릭하면 해당 공지사항이 삭제됩니다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492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B5B0C85A-0912-4BC4-8CB0-5F41213EC3EB}"/>
              </a:ext>
            </a:extLst>
          </p:cNvPr>
          <p:cNvGrpSpPr/>
          <p:nvPr/>
        </p:nvGrpSpPr>
        <p:grpSpPr>
          <a:xfrm>
            <a:off x="1438939" y="1645454"/>
            <a:ext cx="10479732" cy="5212545"/>
            <a:chOff x="219635" y="860611"/>
            <a:chExt cx="11903448" cy="592069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D212407F-6912-498A-BE0E-9EB72B6B8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88" t="16209" r="26324" b="16994"/>
            <a:stretch/>
          </p:blipFill>
          <p:spPr>
            <a:xfrm>
              <a:off x="219635" y="860611"/>
              <a:ext cx="7691717" cy="41058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3D5244AF-8DB4-466A-B1AD-6EB2C2B0E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17" t="9830" r="33309" b="14379"/>
            <a:stretch/>
          </p:blipFill>
          <p:spPr>
            <a:xfrm>
              <a:off x="5250855" y="3249209"/>
              <a:ext cx="6872228" cy="353209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F7608304-2F6A-43DE-BCCD-424ADC12CF9A}"/>
                </a:ext>
              </a:extLst>
            </p:cNvPr>
            <p:cNvSpPr txBox="1"/>
            <p:nvPr/>
          </p:nvSpPr>
          <p:spPr>
            <a:xfrm>
              <a:off x="7757832" y="972688"/>
              <a:ext cx="3155577" cy="94389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수정 버튼 클릭 시 수정 할 게시물의 번호를 가져와 </a:t>
              </a:r>
              <a:r>
                <a:rPr lang="en-US" altLang="ko-KR" sz="1600" dirty="0"/>
                <a:t>‘</a:t>
              </a:r>
              <a:r>
                <a:rPr lang="ko-KR" altLang="en-US" sz="1600" dirty="0"/>
                <a:t>수정 페이지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로 넘깁니다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9E87104F-B83D-4511-AAEF-6BC015647D58}"/>
                </a:ext>
              </a:extLst>
            </p:cNvPr>
            <p:cNvSpPr txBox="1"/>
            <p:nvPr/>
          </p:nvSpPr>
          <p:spPr>
            <a:xfrm>
              <a:off x="1997448" y="5410217"/>
              <a:ext cx="3155577" cy="6642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삭제 버튼 클릭 시 </a:t>
              </a:r>
              <a:r>
                <a:rPr lang="en-US" altLang="ko-KR" sz="1600" dirty="0"/>
                <a:t>ajax</a:t>
              </a:r>
              <a:r>
                <a:rPr lang="ko-KR" altLang="en-US" sz="1600" dirty="0"/>
                <a:t>를 이용해 삭제처리를 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xmlns="" id="{8CAEC527-A001-4706-B193-CC1330DFBDD5}"/>
                </a:ext>
              </a:extLst>
            </p:cNvPr>
            <p:cNvCxnSpPr/>
            <p:nvPr/>
          </p:nvCxnSpPr>
          <p:spPr>
            <a:xfrm flipH="1">
              <a:off x="6906185" y="1434353"/>
              <a:ext cx="85164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3A1212B3-DAEF-4312-8BA5-F7748E07BF1F}"/>
                </a:ext>
              </a:extLst>
            </p:cNvPr>
            <p:cNvCxnSpPr>
              <a:stCxn id="39" idx="3"/>
            </p:cNvCxnSpPr>
            <p:nvPr/>
          </p:nvCxnSpPr>
          <p:spPr>
            <a:xfrm>
              <a:off x="5153025" y="5742327"/>
              <a:ext cx="1066800" cy="12507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2086563D-0472-48F0-9332-0BDFA1FF7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39" t="27097" r="14817" b="61943"/>
            <a:stretch/>
          </p:blipFill>
          <p:spPr>
            <a:xfrm>
              <a:off x="7446308" y="2110807"/>
              <a:ext cx="4676775" cy="7669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5F2F1FF5-BCC8-48B8-B424-83E1D5AF42C1}"/>
                </a:ext>
              </a:extLst>
            </p:cNvPr>
            <p:cNvSpPr/>
            <p:nvPr/>
          </p:nvSpPr>
          <p:spPr>
            <a:xfrm>
              <a:off x="7446307" y="2116410"/>
              <a:ext cx="4676775" cy="76693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695786B1-12AE-40B8-BD84-0DD146F5CF66}"/>
                </a:ext>
              </a:extLst>
            </p:cNvPr>
            <p:cNvSpPr/>
            <p:nvPr/>
          </p:nvSpPr>
          <p:spPr>
            <a:xfrm>
              <a:off x="485775" y="2094823"/>
              <a:ext cx="6872228" cy="84839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70CC4721-C2D8-4221-A9D0-D62C4995A1B9}"/>
                </a:ext>
              </a:extLst>
            </p:cNvPr>
            <p:cNvCxnSpPr>
              <a:stCxn id="53" idx="1"/>
            </p:cNvCxnSpPr>
            <p:nvPr/>
          </p:nvCxnSpPr>
          <p:spPr>
            <a:xfrm flipH="1">
              <a:off x="6486525" y="2499875"/>
              <a:ext cx="959782" cy="1914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12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수정페이지 이동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삭제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9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B1216C4-4C44-47B3-922D-21ABA85E23CF}"/>
              </a:ext>
            </a:extLst>
          </p:cNvPr>
          <p:cNvGrpSpPr/>
          <p:nvPr/>
        </p:nvGrpSpPr>
        <p:grpSpPr>
          <a:xfrm>
            <a:off x="1291599" y="1519511"/>
            <a:ext cx="8645435" cy="5282560"/>
            <a:chOff x="342900" y="688907"/>
            <a:chExt cx="9925050" cy="606443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4F4EDC78-612F-476E-967E-404C09683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94" t="16112" r="2500" b="13749"/>
            <a:stretch/>
          </p:blipFill>
          <p:spPr>
            <a:xfrm>
              <a:off x="342900" y="688907"/>
              <a:ext cx="9925050" cy="4810125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80D04B68-2790-4F8F-BE12-F39A72068E1F}"/>
                </a:ext>
              </a:extLst>
            </p:cNvPr>
            <p:cNvSpPr/>
            <p:nvPr/>
          </p:nvSpPr>
          <p:spPr>
            <a:xfrm>
              <a:off x="4678126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D1AAFA38-8AB7-4715-B474-61109EBD6081}"/>
                </a:ext>
              </a:extLst>
            </p:cNvPr>
            <p:cNvSpPr/>
            <p:nvPr/>
          </p:nvSpPr>
          <p:spPr>
            <a:xfrm>
              <a:off x="5652909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08C4D6AC-B5CC-43EB-9849-D05C068F9343}"/>
                </a:ext>
              </a:extLst>
            </p:cNvPr>
            <p:cNvSpPr/>
            <p:nvPr/>
          </p:nvSpPr>
          <p:spPr>
            <a:xfrm>
              <a:off x="2438399" y="1358968"/>
              <a:ext cx="6443611" cy="31376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E2AF93E6-CD95-441E-ADCC-0D141BFB45EF}"/>
                </a:ext>
              </a:extLst>
            </p:cNvPr>
            <p:cNvSpPr/>
            <p:nvPr/>
          </p:nvSpPr>
          <p:spPr>
            <a:xfrm>
              <a:off x="2438399" y="1687508"/>
              <a:ext cx="6443611" cy="240226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C14EEE6E-3A75-407D-BEF5-4113E4041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56" t="44419" r="44844" b="11945"/>
            <a:stretch/>
          </p:blipFill>
          <p:spPr>
            <a:xfrm>
              <a:off x="561410" y="5065899"/>
              <a:ext cx="3394332" cy="1687442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xmlns="" id="{B43A81DD-2F17-4C3F-AB53-E8DD46591CBF}"/>
                </a:ext>
              </a:extLst>
            </p:cNvPr>
            <p:cNvCxnSpPr/>
            <p:nvPr/>
          </p:nvCxnSpPr>
          <p:spPr>
            <a:xfrm>
              <a:off x="2800350" y="4791075"/>
              <a:ext cx="0" cy="37147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081AB2B2-EA2D-40DF-9943-F8CEB4A6F936}"/>
                </a:ext>
              </a:extLst>
            </p:cNvPr>
            <p:cNvSpPr/>
            <p:nvPr/>
          </p:nvSpPr>
          <p:spPr>
            <a:xfrm>
              <a:off x="2438399" y="4610100"/>
              <a:ext cx="657226" cy="1809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1718C7A-FB97-40E8-8FD6-87E999D4654B}"/>
              </a:ext>
            </a:extLst>
          </p:cNvPr>
          <p:cNvSpPr/>
          <p:nvPr/>
        </p:nvSpPr>
        <p:spPr>
          <a:xfrm>
            <a:off x="8882013" y="1472131"/>
            <a:ext cx="3096055" cy="514686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6446CEA-832E-42FA-B905-E5BEE8753D68}"/>
              </a:ext>
            </a:extLst>
          </p:cNvPr>
          <p:cNvSpPr txBox="1"/>
          <p:nvPr/>
        </p:nvSpPr>
        <p:spPr>
          <a:xfrm>
            <a:off x="9091777" y="1473909"/>
            <a:ext cx="26765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수정 페이지에서는 제목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내용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이미지를 수정할 수 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제목과 내용은 필수 입력입니다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필수 입력이 완료되고 수정버튼을 클릭 시 성공적으로 수정이 반영되면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취소 버튼을 누르면 이전 페이지인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>
                <a:solidFill>
                  <a:schemeClr val="bg1"/>
                </a:solidFill>
              </a:rPr>
              <a:t>로 이동합니다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500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회원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42531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556E6A40-7C7F-4491-A51F-6A418D8626BE}"/>
              </a:ext>
            </a:extLst>
          </p:cNvPr>
          <p:cNvGrpSpPr/>
          <p:nvPr/>
        </p:nvGrpSpPr>
        <p:grpSpPr>
          <a:xfrm>
            <a:off x="1355164" y="1287614"/>
            <a:ext cx="10767264" cy="5313328"/>
            <a:chOff x="228600" y="304798"/>
            <a:chExt cx="11849100" cy="584718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6C915799-E2D7-441A-9F96-AEA16268B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94" t="11528" r="2110" b="13611"/>
            <a:stretch/>
          </p:blipFill>
          <p:spPr>
            <a:xfrm>
              <a:off x="228600" y="942974"/>
              <a:ext cx="8772525" cy="5133975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2CEBF418-B4F2-4778-96E1-7C67D490C748}"/>
                </a:ext>
              </a:extLst>
            </p:cNvPr>
            <p:cNvSpPr/>
            <p:nvPr/>
          </p:nvSpPr>
          <p:spPr>
            <a:xfrm>
              <a:off x="317357" y="781051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CA58E8D4-C558-4CAC-B343-9F95D96B0338}"/>
                </a:ext>
              </a:extLst>
            </p:cNvPr>
            <p:cNvSpPr/>
            <p:nvPr/>
          </p:nvSpPr>
          <p:spPr>
            <a:xfrm>
              <a:off x="8013557" y="19288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F9847E7D-3738-4134-89C1-AEC1BED85B5B}"/>
                </a:ext>
              </a:extLst>
            </p:cNvPr>
            <p:cNvSpPr/>
            <p:nvPr/>
          </p:nvSpPr>
          <p:spPr>
            <a:xfrm>
              <a:off x="4109656" y="537686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9016A614-7AB2-459C-BF91-E5678FAC8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916" r="1825"/>
            <a:stretch/>
          </p:blipFill>
          <p:spPr>
            <a:xfrm>
              <a:off x="5706844" y="304798"/>
              <a:ext cx="3513356" cy="841813"/>
            </a:xfrm>
            <a:prstGeom prst="rect">
              <a:avLst/>
            </a:prstGeom>
          </p:spPr>
        </p:pic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FB1BE255-6CE0-4849-B8BF-82DB154F7193}"/>
                </a:ext>
              </a:extLst>
            </p:cNvPr>
            <p:cNvCxnSpPr>
              <a:stCxn id="47" idx="1"/>
              <a:endCxn id="49" idx="2"/>
            </p:cNvCxnSpPr>
            <p:nvPr/>
          </p:nvCxnSpPr>
          <p:spPr>
            <a:xfrm flipH="1" flipV="1">
              <a:off x="7463522" y="1146611"/>
              <a:ext cx="594866" cy="83869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4786891F-9663-4195-907B-62A1E388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184" y="2205304"/>
              <a:ext cx="914479" cy="1304657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xmlns="" id="{82ED1CB4-2E84-445D-8393-C4E7D1E724E7}"/>
                </a:ext>
              </a:extLst>
            </p:cNvPr>
            <p:cNvCxnSpPr>
              <a:stCxn id="46" idx="3"/>
              <a:endCxn id="51" idx="1"/>
            </p:cNvCxnSpPr>
            <p:nvPr/>
          </p:nvCxnSpPr>
          <p:spPr>
            <a:xfrm rot="16200000" flipH="1">
              <a:off x="-212971" y="1685478"/>
              <a:ext cx="1747314" cy="596996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FE74BC0F-7C34-4E22-815F-C5822DC4A712}"/>
                </a:ext>
              </a:extLst>
            </p:cNvPr>
            <p:cNvSpPr/>
            <p:nvPr/>
          </p:nvSpPr>
          <p:spPr>
            <a:xfrm>
              <a:off x="959184" y="2121694"/>
              <a:ext cx="914479" cy="1388267"/>
            </a:xfrm>
            <a:prstGeom prst="rect">
              <a:avLst/>
            </a:prstGeom>
            <a:solidFill>
              <a:schemeClr val="accent1">
                <a:alpha val="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3AEB53FE-B9BA-4A8F-8AF3-D11458AAF710}"/>
                </a:ext>
              </a:extLst>
            </p:cNvPr>
            <p:cNvSpPr/>
            <p:nvPr/>
          </p:nvSpPr>
          <p:spPr>
            <a:xfrm>
              <a:off x="8928035" y="1221643"/>
              <a:ext cx="3149665" cy="4930337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FD2EA6E-4C95-4F16-AB60-4F36F0761833}"/>
                </a:ext>
              </a:extLst>
            </p:cNvPr>
            <p:cNvSpPr txBox="1"/>
            <p:nvPr/>
          </p:nvSpPr>
          <p:spPr>
            <a:xfrm>
              <a:off x="9045956" y="1482589"/>
              <a:ext cx="278385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아이디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회사명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담당자이름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전화번호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이메일로 검색을 할 수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비활성화 버튼을 누르면 </a:t>
              </a:r>
              <a:r>
                <a:rPr lang="en-US" altLang="ko-KR" dirty="0">
                  <a:solidFill>
                    <a:schemeClr val="bg1"/>
                  </a:solidFill>
                </a:rPr>
                <a:t>Alert</a:t>
              </a:r>
              <a:r>
                <a:rPr lang="ko-KR" altLang="en-US" dirty="0">
                  <a:solidFill>
                    <a:schemeClr val="bg1"/>
                  </a:solidFill>
                </a:rPr>
                <a:t>창이 뜨며 확인을 누르면 버튼은 비활성화 취소로 바뀝니다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페이지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7191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비활성화 처리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AF5746BB-5EBF-433A-8383-61EC881AF3A5}"/>
              </a:ext>
            </a:extLst>
          </p:cNvPr>
          <p:cNvGrpSpPr/>
          <p:nvPr/>
        </p:nvGrpSpPr>
        <p:grpSpPr>
          <a:xfrm>
            <a:off x="1354555" y="1661040"/>
            <a:ext cx="10423249" cy="5026106"/>
            <a:chOff x="146237" y="853970"/>
            <a:chExt cx="11899526" cy="57379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B30426D3-E5DC-40B7-A050-0FC7809D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25" t="15972" r="34766" b="12083"/>
            <a:stretch/>
          </p:blipFill>
          <p:spPr>
            <a:xfrm>
              <a:off x="146237" y="853970"/>
              <a:ext cx="6962775" cy="534055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29D09FFA-7A88-491B-B981-DDB8C0C7E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266" y="866360"/>
              <a:ext cx="5273497" cy="534055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A45F2D96-ECA1-4B44-A005-BB57ED1E2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609" t="27536" r="12608" b="62464"/>
            <a:stretch/>
          </p:blipFill>
          <p:spPr>
            <a:xfrm>
              <a:off x="556591" y="5897356"/>
              <a:ext cx="6679096" cy="685801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270680A6-C112-46ED-A731-C18EB5AFBE58}"/>
                </a:ext>
              </a:extLst>
            </p:cNvPr>
            <p:cNvSpPr/>
            <p:nvPr/>
          </p:nvSpPr>
          <p:spPr>
            <a:xfrm>
              <a:off x="556591" y="5906138"/>
              <a:ext cx="6679097" cy="685801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xmlns="" id="{15434DB2-987A-4AEC-B102-CFA701B88B93}"/>
                </a:ext>
              </a:extLst>
            </p:cNvPr>
            <p:cNvCxnSpPr>
              <a:stCxn id="39" idx="0"/>
            </p:cNvCxnSpPr>
            <p:nvPr/>
          </p:nvCxnSpPr>
          <p:spPr>
            <a:xfrm flipH="1" flipV="1">
              <a:off x="3095625" y="4095750"/>
              <a:ext cx="800515" cy="1810388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200D53E-9CE6-477C-89C2-5F0FADC37008}"/>
                </a:ext>
              </a:extLst>
            </p:cNvPr>
            <p:cNvSpPr/>
            <p:nvPr/>
          </p:nvSpPr>
          <p:spPr>
            <a:xfrm>
              <a:off x="485775" y="2476500"/>
              <a:ext cx="5048250" cy="16859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75103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 검색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BCE8F7B-13AB-441E-B517-7B1303212810}"/>
              </a:ext>
            </a:extLst>
          </p:cNvPr>
          <p:cNvGrpSpPr/>
          <p:nvPr/>
        </p:nvGrpSpPr>
        <p:grpSpPr>
          <a:xfrm>
            <a:off x="1577212" y="1590331"/>
            <a:ext cx="9726599" cy="5269971"/>
            <a:chOff x="285749" y="871537"/>
            <a:chExt cx="11049002" cy="598646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16A86E0D-33BD-4778-979B-551E503B6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172" t="36388" r="2812" b="28750"/>
            <a:stretch/>
          </p:blipFill>
          <p:spPr>
            <a:xfrm>
              <a:off x="285749" y="871537"/>
              <a:ext cx="8696326" cy="23907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2BAA7BBD-FE41-4767-A907-0543403AF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84" t="9831" r="29844" b="13195"/>
            <a:stretch/>
          </p:blipFill>
          <p:spPr>
            <a:xfrm>
              <a:off x="3571875" y="1579005"/>
              <a:ext cx="7762876" cy="5278995"/>
            </a:xfrm>
            <a:prstGeom prst="rect">
              <a:avLst/>
            </a:prstGeom>
          </p:spPr>
        </p:pic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xmlns="" id="{14BA45BB-FE00-46DB-84AF-2E7595E25F8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16200000" flipH="1">
              <a:off x="1058046" y="1704674"/>
              <a:ext cx="3036932" cy="1990725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ECB07E9-4B82-4431-AF74-365322D80C14}"/>
                </a:ext>
              </a:extLst>
            </p:cNvPr>
            <p:cNvSpPr txBox="1"/>
            <p:nvPr/>
          </p:nvSpPr>
          <p:spPr>
            <a:xfrm>
              <a:off x="285749" y="4528536"/>
              <a:ext cx="3155577" cy="9439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검색창에 입력한 키워드를 가져와 검색 유형별로 조회를 합니다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5752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8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061704" cy="365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입주완료율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다른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조건을 만족하지 않으나 계약만료일이 오늘로부터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이하인 고객 중 갱신신청을 한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62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승인대기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승인완료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승인반려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가능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 시 해당 사무공간을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사용중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상태로 변경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갱신승인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갱신승인정보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확인을 누르면 계약만료일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및 갱신승인상태 승인완료로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시 다시 갱신신청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N,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갱신승인대기 상태로 전환됨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취소정보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변경된 계약만료일 입력 후 확인 누르면 취소승인상태 취소승인으로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취소신청을 하지 않은 고객사를 대상으로 갱신여부 메일 발송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하루 한 번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 버튼 클릭 시 해당되는 고객사 리스트 팝업창이 열리고 그곳에서 고객사 체크 후 메일 발송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440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관리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사용일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고객이 예약취소 신청하기 전에 강제로 예약을 취소하는 기능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예약을 취소하는 확인창에서 한 번 더 확인을 누르면 취소승인상태 취소승인으로 변경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5338474" cy="167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비활성화 기능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클릭으로 비활성화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취소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계약이 만료된 회원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요청 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734709E6-C62B-44B4-9513-4636F5F0821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C46937AA-FE5B-40AB-8E29-1B9FA4571D1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009A151-9EA5-4841-9829-47E5570FD94F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73F179B7-C737-4CBC-AFF4-5986F214D14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91D38F8-651D-4E7D-B84B-F8FB387854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AFF9A46-DE59-403D-ABC1-82365D7224A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1A1B922-22D8-4AF2-AC66-2B8A29F3AFD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76401F3-F8EF-4C89-BBED-16F5A007A50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87E4915-F16D-48FA-B810-1308FBA1555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712963A-8A54-438F-B4CD-EE403005BE8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C058A88-FE31-4172-AFDC-125BC80EDD00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CA87E6D-98EB-4710-94E8-EC94AE8BC20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BA9293F-090F-49CD-8474-4C84BC92CB3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7B64505-DF1C-4F29-AFA6-77FCF7A71E9C}"/>
              </a:ext>
            </a:extLst>
          </p:cNvPr>
          <p:cNvSpPr/>
          <p:nvPr/>
        </p:nvSpPr>
        <p:spPr>
          <a:xfrm>
            <a:off x="6353416" y="1749449"/>
            <a:ext cx="5338474" cy="3385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제목이 질문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내용이 답변인 형태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글은 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불가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답글은 리스트에서 들여쓰기로 나타내기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 제목은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‘RE: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원글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제목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역할분담 및 일정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820791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64" y="1680995"/>
            <a:ext cx="10440000" cy="46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2438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693814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개발환경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/>
              <a:t>jdk-11.0.2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apache-tomcat-9.0.54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Microsoft Office 2013 Excel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Bootstrap-3.4.1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Eclipse-jee-2021-03-R-win32-x86_64, SQL Developer 21.2.1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758" y="2875002"/>
            <a:ext cx="420048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781278"/>
            <a:ext cx="8888400" cy="607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5B46E45-7852-45FB-82F1-731DBEFA026A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B964CB9-3796-4E04-9D7F-BB0DF07B7007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80" y="736065"/>
            <a:ext cx="8888400" cy="6121935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34" y="871049"/>
            <a:ext cx="8488800" cy="58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00" y="851999"/>
            <a:ext cx="9615600" cy="586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800" y="890099"/>
            <a:ext cx="9385200" cy="57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460919" y="2163249"/>
            <a:ext cx="3271641" cy="26133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6F270B0-8C61-4DF3-9671-DBD546C2F1BE}"/>
              </a:ext>
            </a:extLst>
          </p:cNvPr>
          <p:cNvSpPr/>
          <p:nvPr/>
        </p:nvSpPr>
        <p:spPr>
          <a:xfrm>
            <a:off x="1444661" y="4228076"/>
            <a:ext cx="3257595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이미지 생성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C7A2E24-B3B6-48F5-853A-EE5719329413}"/>
              </a:ext>
            </a:extLst>
          </p:cNvPr>
          <p:cNvSpPr/>
          <p:nvPr/>
        </p:nvSpPr>
        <p:spPr>
          <a:xfrm>
            <a:off x="4872204" y="3462624"/>
            <a:ext cx="327240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3F21ABE-E9AC-4BB9-BF35-D0D784295509}"/>
              </a:ext>
            </a:extLst>
          </p:cNvPr>
          <p:cNvSpPr/>
          <p:nvPr/>
        </p:nvSpPr>
        <p:spPr>
          <a:xfrm>
            <a:off x="8302171" y="3886138"/>
            <a:ext cx="325877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92C3FD69-58EF-4BB4-AF95-C9C1D49E08FC}"/>
              </a:ext>
            </a:extLst>
          </p:cNvPr>
          <p:cNvSpPr/>
          <p:nvPr/>
        </p:nvSpPr>
        <p:spPr>
          <a:xfrm>
            <a:off x="4881639" y="5782987"/>
            <a:ext cx="326182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6E0989E-EBD3-4A48-AFF9-8F872BA439AB}"/>
              </a:ext>
            </a:extLst>
          </p:cNvPr>
          <p:cNvSpPr/>
          <p:nvPr/>
        </p:nvSpPr>
        <p:spPr>
          <a:xfrm>
            <a:off x="8316685" y="6130811"/>
            <a:ext cx="325340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xmlns="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65" y="1749248"/>
            <a:ext cx="3247696" cy="41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993" y="2857674"/>
            <a:ext cx="3238264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178" y="1749248"/>
            <a:ext cx="3247290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455" y="4058721"/>
            <a:ext cx="3257013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354" y="1743129"/>
            <a:ext cx="3242594" cy="2143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5318" y="4360847"/>
            <a:ext cx="3234774" cy="176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511433" y="3619907"/>
            <a:ext cx="3234968" cy="26279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C7A2E24-B3B6-48F5-853A-EE5719329413}"/>
              </a:ext>
            </a:extLst>
          </p:cNvPr>
          <p:cNvSpPr/>
          <p:nvPr/>
        </p:nvSpPr>
        <p:spPr>
          <a:xfrm>
            <a:off x="5010234" y="3339349"/>
            <a:ext cx="3261916" cy="28055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1498991" y="5918344"/>
            <a:ext cx="324741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xmlns="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7" y="1759421"/>
            <a:ext cx="3230012" cy="1860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3" y="4062208"/>
            <a:ext cx="3234968" cy="185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749" y="1759421"/>
            <a:ext cx="3247401" cy="1579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2E60634-31A6-46C2-BD41-83EDA2A3B7C8}"/>
              </a:ext>
            </a:extLst>
          </p:cNvPr>
          <p:cNvSpPr/>
          <p:nvPr/>
        </p:nvSpPr>
        <p:spPr>
          <a:xfrm>
            <a:off x="1511100" y="6138611"/>
            <a:ext cx="9964853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BE2C952-37D7-43BC-91B2-2DB0D9889437}"/>
              </a:ext>
            </a:extLst>
          </p:cNvPr>
          <p:cNvSpPr txBox="1"/>
          <p:nvPr/>
        </p:nvSpPr>
        <p:spPr>
          <a:xfrm>
            <a:off x="1373040" y="1005556"/>
            <a:ext cx="69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xmlns="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890182"/>
            <a:ext cx="4455787" cy="425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71" y="1890182"/>
            <a:ext cx="4347989" cy="4253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F867CE2-A697-437A-A544-76B719DBF01E}"/>
              </a:ext>
            </a:extLst>
          </p:cNvPr>
          <p:cNvSpPr/>
          <p:nvPr/>
        </p:nvSpPr>
        <p:spPr>
          <a:xfrm>
            <a:off x="1524042" y="6203102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xmlns="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52" y="1740466"/>
            <a:ext cx="2880000" cy="3410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0" y="1740466"/>
            <a:ext cx="2880000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29398" y="1765491"/>
            <a:ext cx="2880000" cy="2286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FC512CB-700B-4733-9324-ED1EC581C49D}"/>
              </a:ext>
            </a:extLst>
          </p:cNvPr>
          <p:cNvSpPr/>
          <p:nvPr/>
        </p:nvSpPr>
        <p:spPr>
          <a:xfrm>
            <a:off x="6425328" y="3800134"/>
            <a:ext cx="4762447" cy="420236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18" y="1794077"/>
            <a:ext cx="4658400" cy="46584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4884C57-12DF-4CD7-BC29-772A36FE515A}"/>
              </a:ext>
            </a:extLst>
          </p:cNvPr>
          <p:cNvSpPr/>
          <p:nvPr/>
        </p:nvSpPr>
        <p:spPr>
          <a:xfrm>
            <a:off x="5346727" y="2536588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지친 현대인들의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캠핑 구역 공간 예약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서비스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325A3713-8438-46AF-93AF-7E70747B3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83"/>
          <a:stretch/>
        </p:blipFill>
        <p:spPr>
          <a:xfrm>
            <a:off x="4878948" y="1747740"/>
            <a:ext cx="3240531" cy="14861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ED4B9ACE-548C-4C48-85AC-7ECE65A84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3" b="64415"/>
          <a:stretch/>
        </p:blipFill>
        <p:spPr>
          <a:xfrm>
            <a:off x="1531211" y="2459376"/>
            <a:ext cx="3212743" cy="144710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F8A77FC4-3F4E-44B2-99AA-35F795599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90"/>
          <a:stretch/>
        </p:blipFill>
        <p:spPr>
          <a:xfrm>
            <a:off x="1527678" y="1745975"/>
            <a:ext cx="3218866" cy="4024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520720" y="2135364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C7A2E24-B3B6-48F5-853A-EE5719329413}"/>
              </a:ext>
            </a:extLst>
          </p:cNvPr>
          <p:cNvSpPr/>
          <p:nvPr/>
        </p:nvSpPr>
        <p:spPr>
          <a:xfrm>
            <a:off x="4872078" y="3223201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공지사항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1520720" y="3906475"/>
            <a:ext cx="3229122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019DA506-3EE5-4FC2-9432-CDD630594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02" b="56932"/>
          <a:stretch/>
        </p:blipFill>
        <p:spPr>
          <a:xfrm>
            <a:off x="1527678" y="4230182"/>
            <a:ext cx="3216276" cy="38389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1520720" y="4596345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566A4274-8FE1-460C-BFB0-8B8CD2D55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52" b="28209"/>
          <a:stretch/>
        </p:blipFill>
        <p:spPr>
          <a:xfrm>
            <a:off x="1528271" y="4918061"/>
            <a:ext cx="3215684" cy="149298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2E82CF0-7B55-42D5-BA2F-1454CE891350}"/>
              </a:ext>
            </a:extLst>
          </p:cNvPr>
          <p:cNvSpPr/>
          <p:nvPr/>
        </p:nvSpPr>
        <p:spPr>
          <a:xfrm>
            <a:off x="1520720" y="6407857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입주관리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회원관리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2C35142F-C694-4DF4-AAE7-5B6CF5A24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6277"/>
          <a:stretch/>
        </p:blipFill>
        <p:spPr>
          <a:xfrm>
            <a:off x="4880957" y="1744998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99C53E9A-2A28-499F-BD53-B6335AC3F11A}"/>
              </a:ext>
            </a:extLst>
          </p:cNvPr>
          <p:cNvSpPr/>
          <p:nvPr/>
        </p:nvSpPr>
        <p:spPr>
          <a:xfrm>
            <a:off x="4872078" y="5046920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자주묻는질문</a:t>
            </a:r>
            <a:endParaRPr lang="ko-KR" altLang="en-US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7B5557B6-DE16-46D3-A406-206BF1DD5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6277"/>
          <a:stretch/>
        </p:blipFill>
        <p:spPr>
          <a:xfrm>
            <a:off x="4880957" y="3559839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6490A66-1319-4FC2-BA48-0C68C8A6E50D}"/>
              </a:ext>
            </a:extLst>
          </p:cNvPr>
          <p:cNvSpPr/>
          <p:nvPr/>
        </p:nvSpPr>
        <p:spPr>
          <a:xfrm>
            <a:off x="8244497" y="3212674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공용공간 예약 관리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98D89AED-AC6F-4505-A0D7-7CDFBAE51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31" b="32893"/>
          <a:stretch/>
        </p:blipFill>
        <p:spPr>
          <a:xfrm>
            <a:off x="8251160" y="1753315"/>
            <a:ext cx="3231603" cy="145935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1FDCB72F-DC5D-4FCF-9840-EF21A9E18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04"/>
          <a:stretch/>
        </p:blipFill>
        <p:spPr>
          <a:xfrm>
            <a:off x="8253376" y="3547910"/>
            <a:ext cx="3229388" cy="148348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263418AC-9A3E-4283-A710-2DAC4272357B}"/>
              </a:ext>
            </a:extLst>
          </p:cNvPr>
          <p:cNvSpPr/>
          <p:nvPr/>
        </p:nvSpPr>
        <p:spPr>
          <a:xfrm>
            <a:off x="8244497" y="5022028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사무공간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xmlns="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6A104896-EC51-42EF-9276-B5D8F9268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50" b="10217"/>
          <a:stretch/>
        </p:blipFill>
        <p:spPr>
          <a:xfrm>
            <a:off x="4895360" y="1745256"/>
            <a:ext cx="3217236" cy="165903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89B7E9EC-80DD-4989-9C60-1DD225DCF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72"/>
          <a:stretch/>
        </p:blipFill>
        <p:spPr>
          <a:xfrm>
            <a:off x="1530502" y="1745256"/>
            <a:ext cx="3217236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81EB7AD-22D5-47AD-87CF-E2F1379D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23"/>
          <a:stretch/>
        </p:blipFill>
        <p:spPr>
          <a:xfrm>
            <a:off x="4894217" y="3546174"/>
            <a:ext cx="3217236" cy="58640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0F42C54A-86E4-4429-8D0F-83AA89C9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074" y="1745256"/>
            <a:ext cx="3248980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F867CE2-A697-437A-A544-76B719DBF01E}"/>
              </a:ext>
            </a:extLst>
          </p:cNvPr>
          <p:cNvSpPr/>
          <p:nvPr/>
        </p:nvSpPr>
        <p:spPr>
          <a:xfrm>
            <a:off x="1522696" y="4988767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302FB04-FCC8-4725-8DDB-74F7B667E4D3}"/>
              </a:ext>
            </a:extLst>
          </p:cNvPr>
          <p:cNvSpPr txBox="1"/>
          <p:nvPr/>
        </p:nvSpPr>
        <p:spPr>
          <a:xfrm>
            <a:off x="1373040" y="1005556"/>
            <a:ext cx="688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xmlns="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메인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D0CCFFC9-C194-4975-BDE1-0907FF48687E}"/>
              </a:ext>
            </a:extLst>
          </p:cNvPr>
          <p:cNvSpPr/>
          <p:nvPr/>
        </p:nvSpPr>
        <p:spPr>
          <a:xfrm>
            <a:off x="9426565" y="717937"/>
            <a:ext cx="2765435" cy="61405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4B92B8D6-F0C4-4D54-A645-B79C4D28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1" r="1550" b="2288"/>
          <a:stretch/>
        </p:blipFill>
        <p:spPr>
          <a:xfrm>
            <a:off x="1181172" y="1717934"/>
            <a:ext cx="8129622" cy="4896757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AE1A9149-61D2-435D-8426-B34CE833BD8D}"/>
              </a:ext>
            </a:extLst>
          </p:cNvPr>
          <p:cNvSpPr/>
          <p:nvPr/>
        </p:nvSpPr>
        <p:spPr>
          <a:xfrm>
            <a:off x="1398495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126A012D-7218-49F6-9AEA-37ED05F6061C}"/>
              </a:ext>
            </a:extLst>
          </p:cNvPr>
          <p:cNvSpPr txBox="1"/>
          <p:nvPr/>
        </p:nvSpPr>
        <p:spPr>
          <a:xfrm>
            <a:off x="9448499" y="871213"/>
            <a:ext cx="26057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로고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메인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상단 메뉴 클릭 시 메뉴가 </a:t>
            </a:r>
            <a:r>
              <a:rPr lang="en-US" altLang="ko-KR" dirty="0" err="1">
                <a:solidFill>
                  <a:schemeClr val="bg2"/>
                </a:solidFill>
              </a:rPr>
              <a:t>DropDown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로그인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비로그인 상태에서 마이 페이지 클릭 </a:t>
            </a:r>
            <a:r>
              <a:rPr lang="en-US" altLang="ko-KR" dirty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창을 띄우고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페이지로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이동시킵니다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둘러 볼 공간의 사진을 클릭하면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공간 리스트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</a:t>
            </a:r>
            <a:r>
              <a:rPr lang="ko-KR" altLang="en-US">
                <a:solidFill>
                  <a:schemeClr val="bg2"/>
                </a:solidFill>
              </a:rPr>
              <a:t>이동합니다</a:t>
            </a:r>
            <a:r>
              <a:rPr lang="en-US" altLang="ko-KR">
                <a:solidFill>
                  <a:schemeClr val="bg2"/>
                </a:solidFill>
              </a:rPr>
              <a:t>.</a:t>
            </a:r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F56A423E-27D9-4160-BDD8-DD9138D9BA3B}"/>
              </a:ext>
            </a:extLst>
          </p:cNvPr>
          <p:cNvSpPr/>
          <p:nvPr/>
        </p:nvSpPr>
        <p:spPr>
          <a:xfrm>
            <a:off x="2794565" y="1803904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849B2F74-19A7-43CD-96BE-29A59E49B336}"/>
              </a:ext>
            </a:extLst>
          </p:cNvPr>
          <p:cNvSpPr/>
          <p:nvPr/>
        </p:nvSpPr>
        <p:spPr>
          <a:xfrm>
            <a:off x="8383228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EF396862-C0A1-4C99-868E-9069CE725C1F}"/>
              </a:ext>
            </a:extLst>
          </p:cNvPr>
          <p:cNvSpPr/>
          <p:nvPr/>
        </p:nvSpPr>
        <p:spPr>
          <a:xfrm>
            <a:off x="5046980" y="5079013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3421358C-5B56-4328-B7E0-6DABED57AB3E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2936256" y="2161008"/>
            <a:ext cx="0" cy="105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래픽 93" descr="커서 윤곽선">
            <a:extLst>
              <a:ext uri="{FF2B5EF4-FFF2-40B4-BE49-F238E27FC236}">
                <a16:creationId xmlns:a16="http://schemas.microsoft.com/office/drawing/2014/main" xmlns="" id="{2271DB88-A561-41EE-8628-693EEE068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5815602">
            <a:off x="5301234" y="4784733"/>
            <a:ext cx="811499" cy="94566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xmlns="" id="{E4D02924-1839-4FEF-B831-1B8CC7BDB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497" y="3313627"/>
            <a:ext cx="1645949" cy="115426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xmlns="" id="{2E1495C4-9F56-42F1-92B6-4627804B5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519" y="3286177"/>
            <a:ext cx="1868223" cy="115355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xmlns="" id="{05D99D56-ED3D-47F7-A50A-497F84730D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816" y="3269445"/>
            <a:ext cx="1784623" cy="119844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xmlns="" id="{CEB04B1F-23F1-498D-9BA1-DE74C2247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292" y="3323055"/>
            <a:ext cx="1907541" cy="778818"/>
          </a:xfrm>
          <a:prstGeom prst="rect">
            <a:avLst/>
          </a:prstGeom>
        </p:spPr>
      </p:pic>
      <p:sp>
        <p:nvSpPr>
          <p:cNvPr id="99" name="타원 98">
            <a:extLst>
              <a:ext uri="{FF2B5EF4-FFF2-40B4-BE49-F238E27FC236}">
                <a16:creationId xmlns:a16="http://schemas.microsoft.com/office/drawing/2014/main" xmlns="" id="{AE71BBEB-C439-4EBA-AA18-82C1B39AF68B}"/>
              </a:ext>
            </a:extLst>
          </p:cNvPr>
          <p:cNvSpPr/>
          <p:nvPr/>
        </p:nvSpPr>
        <p:spPr>
          <a:xfrm>
            <a:off x="5188669" y="1711621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xmlns="" id="{9C0582FD-B01F-4113-89C2-97D08FB547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025" y="2255643"/>
            <a:ext cx="3578049" cy="1094861"/>
          </a:xfrm>
          <a:prstGeom prst="rect">
            <a:avLst/>
          </a:prstGeom>
        </p:spPr>
      </p:pic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xmlns="" id="{F41CBAF7-7195-41D2-880D-5815AAFF7BA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rot="16200000" flipH="1">
            <a:off x="4874773" y="2371822"/>
            <a:ext cx="786647" cy="75855"/>
          </a:xfrm>
          <a:prstGeom prst="curved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6679" y="2875002"/>
            <a:ext cx="453864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977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4C37FBC-E590-46C7-89C5-9C1056811000}"/>
              </a:ext>
            </a:extLst>
          </p:cNvPr>
          <p:cNvSpPr/>
          <p:nvPr/>
        </p:nvSpPr>
        <p:spPr>
          <a:xfrm>
            <a:off x="3676801" y="3258492"/>
            <a:ext cx="8252229" cy="347339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534F9F0E-0FDA-4784-94A3-0489926230B5}"/>
              </a:ext>
            </a:extLst>
          </p:cNvPr>
          <p:cNvSpPr/>
          <p:nvPr/>
        </p:nvSpPr>
        <p:spPr>
          <a:xfrm>
            <a:off x="3523740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FBC56539-5F37-48A5-A3FA-1785E03F08AF}"/>
              </a:ext>
            </a:extLst>
          </p:cNvPr>
          <p:cNvSpPr/>
          <p:nvPr/>
        </p:nvSpPr>
        <p:spPr>
          <a:xfrm>
            <a:off x="4399736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2A2206C-723E-4891-8E6A-8723186821A2}"/>
              </a:ext>
            </a:extLst>
          </p:cNvPr>
          <p:cNvSpPr/>
          <p:nvPr/>
        </p:nvSpPr>
        <p:spPr>
          <a:xfrm>
            <a:off x="5428793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0878891-A26E-413F-875A-53009B928232}"/>
              </a:ext>
            </a:extLst>
          </p:cNvPr>
          <p:cNvSpPr txBox="1"/>
          <p:nvPr/>
        </p:nvSpPr>
        <p:spPr>
          <a:xfrm>
            <a:off x="4477226" y="3978082"/>
            <a:ext cx="5705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회사 소개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인사말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개인정보취급방침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개인정보취급방침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이용 약관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이용약관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en-US" altLang="ko-KR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FA0764C6-B715-4804-9211-650ECC5A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30" y="2024476"/>
            <a:ext cx="7610477" cy="12001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81977E8-5C1F-492E-A1C8-27C8E98082AE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</a:p>
        </p:txBody>
      </p:sp>
    </p:spTree>
    <p:extLst>
      <p:ext uri="{BB962C8B-B14F-4D97-AF65-F5344CB8AC3E}">
        <p14:creationId xmlns:p14="http://schemas.microsoft.com/office/powerpoint/2010/main" val="998631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1012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회사소개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0A2D9ABC-15AB-4813-A9B5-A1CAF880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" t="7999" r="1471" b="4836"/>
          <a:stretch/>
        </p:blipFill>
        <p:spPr>
          <a:xfrm>
            <a:off x="1513641" y="1687839"/>
            <a:ext cx="9986879" cy="49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9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개인정보취급방침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70CA35F-AA86-435E-A64C-DB8DB07E3D4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59" t="7917" r="3437" b="5416"/>
          <a:stretch/>
        </p:blipFill>
        <p:spPr>
          <a:xfrm>
            <a:off x="1443635" y="1680122"/>
            <a:ext cx="9697840" cy="48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4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이용약관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5757243-D420-4CB1-92A0-0F06557ECF3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7778" r="2656" b="4444"/>
          <a:stretch/>
        </p:blipFill>
        <p:spPr>
          <a:xfrm>
            <a:off x="1483910" y="1696445"/>
            <a:ext cx="9716966" cy="48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7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사용가이드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4179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사용가이드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701F4BDD-FD90-4F50-821C-721DB2A55EA8}"/>
              </a:ext>
            </a:extLst>
          </p:cNvPr>
          <p:cNvGrpSpPr/>
          <p:nvPr/>
        </p:nvGrpSpPr>
        <p:grpSpPr>
          <a:xfrm>
            <a:off x="1373044" y="1666247"/>
            <a:ext cx="10288907" cy="5111785"/>
            <a:chOff x="400051" y="771525"/>
            <a:chExt cx="11637252" cy="578167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72CF64AB-883B-42F9-B4C5-2430A365A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0" t="11250" r="2578" b="4445"/>
            <a:stretch/>
          </p:blipFill>
          <p:spPr>
            <a:xfrm>
              <a:off x="400051" y="771525"/>
              <a:ext cx="8797738" cy="578167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C3E9011B-7D00-43D9-9EA3-2EB1DB53EF42}"/>
                </a:ext>
              </a:extLst>
            </p:cNvPr>
            <p:cNvSpPr/>
            <p:nvPr/>
          </p:nvSpPr>
          <p:spPr>
            <a:xfrm>
              <a:off x="9024153" y="2359532"/>
              <a:ext cx="3013150" cy="232904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A0934ADF-96AA-40E2-98AB-FE28104B5271}"/>
                </a:ext>
              </a:extLst>
            </p:cNvPr>
            <p:cNvSpPr txBox="1"/>
            <p:nvPr/>
          </p:nvSpPr>
          <p:spPr>
            <a:xfrm>
              <a:off x="9197789" y="2967335"/>
              <a:ext cx="2665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</a:t>
              </a:r>
              <a:r>
                <a:rPr lang="ko-KR" altLang="en-US" dirty="0">
                  <a:solidFill>
                    <a:schemeClr val="bg1"/>
                  </a:solidFill>
                </a:rPr>
                <a:t> 사무공간 입주신청 방법과 공용공간 예약 방법이 설명되어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375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공지사항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60092E02-AB7C-4F13-A200-91BDBDFA4B15}"/>
              </a:ext>
            </a:extLst>
          </p:cNvPr>
          <p:cNvGrpSpPr/>
          <p:nvPr/>
        </p:nvGrpSpPr>
        <p:grpSpPr>
          <a:xfrm>
            <a:off x="1254529" y="1690477"/>
            <a:ext cx="8561072" cy="5045937"/>
            <a:chOff x="645458" y="1095469"/>
            <a:chExt cx="9570579" cy="564094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4E955A82-68BA-4F03-85D3-0C8B23E32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43" t="26197" r="4115" b="43724"/>
            <a:stretch/>
          </p:blipFill>
          <p:spPr>
            <a:xfrm>
              <a:off x="645458" y="1095469"/>
              <a:ext cx="7650817" cy="256277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7BE5744D-AFC7-4907-8A23-EE5081B92330}"/>
                </a:ext>
              </a:extLst>
            </p:cNvPr>
            <p:cNvSpPr/>
            <p:nvPr/>
          </p:nvSpPr>
          <p:spPr>
            <a:xfrm>
              <a:off x="2797548" y="2397352"/>
              <a:ext cx="2070848" cy="3614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1B25C629-AC0A-4F35-8D4C-1F993A89118A}"/>
                </a:ext>
              </a:extLst>
            </p:cNvPr>
            <p:cNvSpPr/>
            <p:nvPr/>
          </p:nvSpPr>
          <p:spPr>
            <a:xfrm>
              <a:off x="2491425" y="206935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A4B5F7FF-99F2-40A4-837B-B46EEFE2687A}"/>
                </a:ext>
              </a:extLst>
            </p:cNvPr>
            <p:cNvSpPr/>
            <p:nvPr/>
          </p:nvSpPr>
          <p:spPr>
            <a:xfrm>
              <a:off x="897668" y="2666542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E67570E4-B8E8-41D3-B271-57C92D7E3389}"/>
                </a:ext>
              </a:extLst>
            </p:cNvPr>
            <p:cNvSpPr/>
            <p:nvPr/>
          </p:nvSpPr>
          <p:spPr>
            <a:xfrm>
              <a:off x="3832972" y="29695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4AFBD91A-BC49-4E61-B8A6-F94EF5A44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14" t="56518" r="67501" b="29446"/>
            <a:stretch/>
          </p:blipFill>
          <p:spPr>
            <a:xfrm>
              <a:off x="897668" y="3876122"/>
              <a:ext cx="912642" cy="962578"/>
            </a:xfrm>
            <a:prstGeom prst="rect">
              <a:avLst/>
            </a:prstGeom>
          </p:spPr>
        </p:pic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xmlns="" id="{EEC56A88-21DB-43E5-B59F-F42BC5973E3B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1343025" y="3285895"/>
              <a:ext cx="10964" cy="59022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027B2E7D-22B2-4A2F-94AD-40C10A6E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972" y="3645474"/>
              <a:ext cx="6383065" cy="3090940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57A53425-6826-4D8E-B4AD-41D75DA2215A}"/>
              </a:ext>
            </a:extLst>
          </p:cNvPr>
          <p:cNvSpPr/>
          <p:nvPr/>
        </p:nvSpPr>
        <p:spPr>
          <a:xfrm>
            <a:off x="6242853" y="1580521"/>
            <a:ext cx="5949147" cy="256277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163380D-4EAC-4617-920E-630DEC9DDCBF}"/>
              </a:ext>
            </a:extLst>
          </p:cNvPr>
          <p:cNvSpPr txBox="1"/>
          <p:nvPr/>
        </p:nvSpPr>
        <p:spPr>
          <a:xfrm>
            <a:off x="6676772" y="1779340"/>
            <a:ext cx="5081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행에 커서를 가져다 대면  커서가 올라간 행의 색이 변하며 제목 클릭 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상세페이지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제목과 내용으로 공지사항을 검색할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페이지 처리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상세페이지 이동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9BF7902-9D98-4227-A0ED-95D1CC5DB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5" t="44027" r="7734" b="27362"/>
          <a:stretch/>
        </p:blipFill>
        <p:spPr>
          <a:xfrm>
            <a:off x="1207503" y="3536066"/>
            <a:ext cx="5950814" cy="19196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6F81172C-8D6B-45A5-B29D-C3E0F9A0E2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7" t="40915" r="34706" b="34248"/>
          <a:stretch/>
        </p:blipFill>
        <p:spPr>
          <a:xfrm>
            <a:off x="1155515" y="1759561"/>
            <a:ext cx="6002802" cy="15623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9F246FA5-A23D-455E-ADFF-2C805C54A6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31112" r="42344" b="21388"/>
          <a:stretch/>
        </p:blipFill>
        <p:spPr>
          <a:xfrm>
            <a:off x="7373471" y="1759561"/>
            <a:ext cx="4818529" cy="45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45D0088-1089-4AC8-BE90-51AA4FAE793C}"/>
              </a:ext>
            </a:extLst>
          </p:cNvPr>
          <p:cNvGrpSpPr/>
          <p:nvPr/>
        </p:nvGrpSpPr>
        <p:grpSpPr>
          <a:xfrm>
            <a:off x="1144877" y="1740466"/>
            <a:ext cx="10842607" cy="4731162"/>
            <a:chOff x="0" y="790575"/>
            <a:chExt cx="11896725" cy="519112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DFE3CFD2-3358-4794-8995-32902B194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50" r="2422" b="5000"/>
            <a:stretch/>
          </p:blipFill>
          <p:spPr>
            <a:xfrm>
              <a:off x="0" y="790575"/>
              <a:ext cx="11896725" cy="519112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6955950" y="284087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ADF9B48C-4494-4F5A-A55C-4DD9F14D64A3}"/>
                </a:ext>
              </a:extLst>
            </p:cNvPr>
            <p:cNvSpPr/>
            <p:nvPr/>
          </p:nvSpPr>
          <p:spPr>
            <a:xfrm>
              <a:off x="6823877" y="3631360"/>
              <a:ext cx="3415497" cy="164558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B432ABF-7E11-4198-B7A1-6051DB06E99B}"/>
                </a:ext>
              </a:extLst>
            </p:cNvPr>
            <p:cNvSpPr txBox="1"/>
            <p:nvPr/>
          </p:nvSpPr>
          <p:spPr>
            <a:xfrm>
              <a:off x="7187884" y="3995826"/>
              <a:ext cx="25867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</a:rPr>
                <a:t>목록 버튼 클릭 시 </a:t>
              </a:r>
              <a:r>
                <a:rPr lang="en-US" altLang="ko-KR" dirty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페이지</a:t>
              </a:r>
              <a:r>
                <a:rPr lang="en-US" altLang="ko-KR" dirty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CC7D85C7-956F-4C5B-BCCF-F13B2F6DD9DF}"/>
              </a:ext>
            </a:extLst>
          </p:cNvPr>
          <p:cNvGrpSpPr/>
          <p:nvPr/>
        </p:nvGrpSpPr>
        <p:grpSpPr>
          <a:xfrm>
            <a:off x="1054118" y="1438185"/>
            <a:ext cx="9294519" cy="5405845"/>
            <a:chOff x="69576" y="674131"/>
            <a:chExt cx="10783954" cy="62721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FBF0861A-1667-4A40-88B9-CD26E13B7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830" r="1603" b="6087"/>
            <a:stretch/>
          </p:blipFill>
          <p:spPr>
            <a:xfrm>
              <a:off x="69576" y="674131"/>
              <a:ext cx="10783954" cy="5454000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9BC487FD-A512-4CF1-91D8-10FD3C5E81ED}"/>
                </a:ext>
              </a:extLst>
            </p:cNvPr>
            <p:cNvSpPr/>
            <p:nvPr/>
          </p:nvSpPr>
          <p:spPr>
            <a:xfrm>
              <a:off x="3457663" y="33004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B3D4777A-0372-43D8-A38D-6E1419299F22}"/>
                </a:ext>
              </a:extLst>
            </p:cNvPr>
            <p:cNvSpPr/>
            <p:nvPr/>
          </p:nvSpPr>
          <p:spPr>
            <a:xfrm>
              <a:off x="3457753" y="52441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D5067E56-5851-4A31-BDC8-7E79FE5A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649" y="5544054"/>
              <a:ext cx="3304318" cy="1402202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DD179733-5294-4067-BF14-96219241865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225" y="5143500"/>
              <a:ext cx="879424" cy="10928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A05D48F-353C-40B8-B5F5-03314ECDE140}"/>
              </a:ext>
            </a:extLst>
          </p:cNvPr>
          <p:cNvSpPr txBox="1"/>
          <p:nvPr/>
        </p:nvSpPr>
        <p:spPr>
          <a:xfrm>
            <a:off x="9261196" y="1000071"/>
            <a:ext cx="2657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입력한 아이디를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등록되있는지</a:t>
            </a:r>
            <a:r>
              <a:rPr lang="ko-KR" altLang="en-US" dirty="0">
                <a:solidFill>
                  <a:schemeClr val="bg2"/>
                </a:solidFill>
              </a:rPr>
              <a:t> 검색 후 입력한 비밀번호를 암호화하여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</a:t>
            </a:r>
            <a:r>
              <a:rPr lang="ko-KR" altLang="en-US" dirty="0">
                <a:solidFill>
                  <a:schemeClr val="bg2"/>
                </a:solidFill>
              </a:rPr>
              <a:t> 암호화된 비밀번호와 비교하여 로그인 처리를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비밀번호 입력 시 </a:t>
            </a:r>
            <a:r>
              <a:rPr lang="en-US" altLang="ko-KR" dirty="0" err="1">
                <a:solidFill>
                  <a:schemeClr val="bg2"/>
                </a:solidFill>
              </a:rPr>
              <a:t>CapLock</a:t>
            </a:r>
            <a:r>
              <a:rPr lang="ko-KR" altLang="en-US" dirty="0">
                <a:solidFill>
                  <a:schemeClr val="bg2"/>
                </a:solidFill>
              </a:rPr>
              <a:t>키 </a:t>
            </a:r>
            <a:r>
              <a:rPr lang="en-US" altLang="ko-KR" dirty="0">
                <a:solidFill>
                  <a:schemeClr val="bg2"/>
                </a:solidFill>
              </a:rPr>
              <a:t>on/off </a:t>
            </a:r>
            <a:r>
              <a:rPr lang="ko-KR" altLang="en-US" dirty="0">
                <a:solidFill>
                  <a:schemeClr val="bg2"/>
                </a:solidFill>
              </a:rPr>
              <a:t>판별을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페이지</a:t>
            </a:r>
            <a:r>
              <a:rPr lang="en-US" altLang="ko-KR" dirty="0">
                <a:solidFill>
                  <a:schemeClr val="bg2"/>
                </a:solidFill>
              </a:rPr>
              <a:t>＇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D88D958-6D2E-447B-A107-5FB4FABF2A22}"/>
              </a:ext>
            </a:extLst>
          </p:cNvPr>
          <p:cNvGrpSpPr/>
          <p:nvPr/>
        </p:nvGrpSpPr>
        <p:grpSpPr>
          <a:xfrm>
            <a:off x="1355164" y="1590331"/>
            <a:ext cx="10629690" cy="5225642"/>
            <a:chOff x="76199" y="865781"/>
            <a:chExt cx="11859639" cy="583029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76E27B67-F4A8-45A8-8796-54412DA88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00" t="18131" r="24415" b="34479"/>
            <a:stretch/>
          </p:blipFill>
          <p:spPr>
            <a:xfrm>
              <a:off x="76200" y="3790951"/>
              <a:ext cx="7886700" cy="290512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0D391A3E-2F14-4084-99D1-76A1374B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81" t="13333" r="24531" b="44306"/>
            <a:stretch/>
          </p:blipFill>
          <p:spPr>
            <a:xfrm>
              <a:off x="76199" y="865781"/>
              <a:ext cx="7886700" cy="290512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D560FEE-E59B-482B-AEBE-320C044E31CF}"/>
                </a:ext>
              </a:extLst>
            </p:cNvPr>
            <p:cNvSpPr txBox="1"/>
            <p:nvPr/>
          </p:nvSpPr>
          <p:spPr>
            <a:xfrm>
              <a:off x="8181977" y="1471690"/>
              <a:ext cx="3753861" cy="103016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아이디로 </a:t>
              </a:r>
              <a:r>
                <a:rPr lang="en-US" altLang="ko-KR" dirty="0" err="1"/>
                <a:t>security_tbl</a:t>
              </a:r>
              <a:r>
                <a:rPr lang="ko-KR" altLang="en-US" dirty="0"/>
                <a:t>에서 </a:t>
              </a:r>
              <a:r>
                <a:rPr lang="en-US" altLang="ko-KR" dirty="0"/>
                <a:t>Salt </a:t>
              </a:r>
              <a:r>
                <a:rPr lang="ko-KR" altLang="en-US" dirty="0"/>
                <a:t>값을 조회하여 없을 경우 에러 메시지를 출력합니다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B9E31F9-DD4D-43A9-933F-A29528CEDA69}"/>
                </a:ext>
              </a:extLst>
            </p:cNvPr>
            <p:cNvSpPr txBox="1"/>
            <p:nvPr/>
          </p:nvSpPr>
          <p:spPr>
            <a:xfrm>
              <a:off x="8181974" y="4786145"/>
              <a:ext cx="3674624" cy="1339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로그인 창에서 입력한 비밀번호를 암호화하여 </a:t>
              </a:r>
              <a:r>
                <a:rPr lang="en-US" altLang="ko-KR" dirty="0"/>
                <a:t>DB</a:t>
              </a:r>
              <a:r>
                <a:rPr lang="ko-KR" altLang="en-US" dirty="0"/>
                <a:t>에 </a:t>
              </a:r>
              <a:r>
                <a:rPr lang="ko-KR" altLang="en-US" dirty="0" err="1"/>
                <a:t>등록되어있는</a:t>
              </a:r>
              <a:r>
                <a:rPr lang="ko-KR" altLang="en-US" dirty="0"/>
                <a:t> 비밀번호와 비교</a:t>
              </a:r>
              <a:r>
                <a:rPr lang="en-US" altLang="ko-KR" dirty="0"/>
                <a:t> </a:t>
              </a:r>
              <a:r>
                <a:rPr lang="ko-KR" altLang="en-US" dirty="0"/>
                <a:t>후  로그인 처리를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271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62F1B4B-DCAC-4C1D-8784-981647109EAC}"/>
              </a:ext>
            </a:extLst>
          </p:cNvPr>
          <p:cNvGrpSpPr/>
          <p:nvPr/>
        </p:nvGrpSpPr>
        <p:grpSpPr>
          <a:xfrm>
            <a:off x="1207503" y="1590331"/>
            <a:ext cx="8709553" cy="5132232"/>
            <a:chOff x="106866" y="815008"/>
            <a:chExt cx="9951534" cy="586408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C775E0D0-D99E-4C44-A32A-46131EF57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4" t="8696" r="2418" b="5797"/>
            <a:stretch/>
          </p:blipFill>
          <p:spPr>
            <a:xfrm>
              <a:off x="188844" y="815008"/>
              <a:ext cx="9869556" cy="586408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17680A68-B93B-4893-9EF6-2B427347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66" y="2456017"/>
              <a:ext cx="3578662" cy="101812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DBE614AB-4207-446A-9929-AC044EA62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844" y="4282363"/>
              <a:ext cx="3542083" cy="1024217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977FFA61-854B-47FB-892B-438207B94560}"/>
                </a:ext>
              </a:extLst>
            </p:cNvPr>
            <p:cNvCxnSpPr>
              <a:endCxn id="38" idx="0"/>
            </p:cNvCxnSpPr>
            <p:nvPr/>
          </p:nvCxnSpPr>
          <p:spPr>
            <a:xfrm flipH="1">
              <a:off x="1959886" y="3989294"/>
              <a:ext cx="1771041" cy="293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C66DD2-6865-4950-9AAF-1B038667E1D6}"/>
              </a:ext>
            </a:extLst>
          </p:cNvPr>
          <p:cNvSpPr/>
          <p:nvPr/>
        </p:nvSpPr>
        <p:spPr>
          <a:xfrm>
            <a:off x="8025418" y="736065"/>
            <a:ext cx="4166582" cy="612193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54827F0-EB63-4A33-8DF5-87F62443E082}"/>
              </a:ext>
            </a:extLst>
          </p:cNvPr>
          <p:cNvSpPr txBox="1"/>
          <p:nvPr/>
        </p:nvSpPr>
        <p:spPr>
          <a:xfrm>
            <a:off x="8320147" y="897109"/>
            <a:ext cx="368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정규식을 사용해 이메일과 아이디를 체크합니다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이름과 이메일과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아이디를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창을 통해 알려줍니다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이름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이메일이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이메일로 임시 비밀번호를 발송합니다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는 자동으로 임시 비밀번호로 업데이트됩니다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이메일 발송이 완료되면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창으로 완료 메시지를 주고 다시 </a:t>
            </a:r>
            <a:r>
              <a:rPr lang="en-US" altLang="ko-KR" sz="1600" dirty="0">
                <a:solidFill>
                  <a:schemeClr val="bg2"/>
                </a:solidFill>
              </a:rPr>
              <a:t>‘</a:t>
            </a:r>
            <a:r>
              <a:rPr lang="ko-KR" altLang="en-US" sz="1600" dirty="0">
                <a:solidFill>
                  <a:schemeClr val="bg2"/>
                </a:solidFill>
              </a:rPr>
              <a:t>로그인 페이지</a:t>
            </a:r>
            <a:r>
              <a:rPr lang="en-US" altLang="ko-KR" sz="1600" dirty="0">
                <a:solidFill>
                  <a:schemeClr val="bg2"/>
                </a:solidFill>
              </a:rPr>
              <a:t>’</a:t>
            </a:r>
            <a:r>
              <a:rPr lang="ko-KR" altLang="en-US" sz="1600" dirty="0">
                <a:solidFill>
                  <a:schemeClr val="bg2"/>
                </a:solidFill>
              </a:rPr>
              <a:t>로 </a:t>
            </a:r>
            <a:r>
              <a:rPr lang="ko-KR" altLang="en-US" sz="1600">
                <a:solidFill>
                  <a:schemeClr val="bg2"/>
                </a:solidFill>
              </a:rPr>
              <a:t>이동합니다</a:t>
            </a:r>
            <a:r>
              <a:rPr lang="en-US" altLang="ko-KR" sz="1600">
                <a:solidFill>
                  <a:schemeClr val="bg2"/>
                </a:solidFill>
              </a:rPr>
              <a:t>.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* </a:t>
            </a:r>
            <a:r>
              <a:rPr lang="ko-KR" altLang="en-US" sz="1600" dirty="0">
                <a:solidFill>
                  <a:schemeClr val="bg2"/>
                </a:solidFill>
              </a:rPr>
              <a:t>임시 비밀번호 발급 후 사용자가 마이페이지 </a:t>
            </a:r>
            <a:r>
              <a:rPr lang="en-US" altLang="ko-KR" sz="1600" dirty="0">
                <a:solidFill>
                  <a:schemeClr val="bg2"/>
                </a:solidFill>
              </a:rPr>
              <a:t>– </a:t>
            </a:r>
            <a:r>
              <a:rPr lang="ko-KR" altLang="en-US" sz="1600" dirty="0">
                <a:solidFill>
                  <a:schemeClr val="bg2"/>
                </a:solidFill>
              </a:rPr>
              <a:t>내정보에서 비밀번호를 변경할 수 있습니다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66059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사진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업체명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 기준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xmlns="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66A6A332-074F-4662-82C0-4509C9CDECA9}"/>
              </a:ext>
            </a:extLst>
          </p:cNvPr>
          <p:cNvGrpSpPr/>
          <p:nvPr/>
        </p:nvGrpSpPr>
        <p:grpSpPr>
          <a:xfrm>
            <a:off x="1426674" y="1610913"/>
            <a:ext cx="9968099" cy="5247087"/>
            <a:chOff x="199382" y="652542"/>
            <a:chExt cx="11790912" cy="620659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D5BBB26C-2EBD-4E86-A3D9-4DED5D5B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82" y="652542"/>
              <a:ext cx="8157406" cy="529788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F857CBE2-7194-4DD6-B114-AB0DD33E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947" y="3894735"/>
              <a:ext cx="6590347" cy="288222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4F0F9905-B979-48DE-86E1-E5EE15814FA9}"/>
                </a:ext>
              </a:extLst>
            </p:cNvPr>
            <p:cNvSpPr txBox="1"/>
            <p:nvPr/>
          </p:nvSpPr>
          <p:spPr>
            <a:xfrm>
              <a:off x="8267327" y="2076134"/>
              <a:ext cx="3722967" cy="98295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임시 비밀번호 생성 후 임시 비밀번호를 암호화하여 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업데이트 시켜 줍니다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BDFA74A5-059C-4129-AF09-7F576DD2C3BA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9934575" y="3059091"/>
              <a:ext cx="194236" cy="9551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E4AD7B67-A335-4A9E-A514-B698481E9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5182" y="5621985"/>
              <a:ext cx="245450" cy="6815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C7D5E8E-34E4-41D9-B72B-B767A6FF9EDA}"/>
                </a:ext>
              </a:extLst>
            </p:cNvPr>
            <p:cNvSpPr txBox="1"/>
            <p:nvPr/>
          </p:nvSpPr>
          <p:spPr>
            <a:xfrm>
              <a:off x="4695825" y="681115"/>
              <a:ext cx="3571501" cy="12742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아이디로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</a:t>
              </a:r>
              <a:r>
                <a:rPr lang="ko-KR" altLang="en-US" sz="1600" dirty="0" err="1"/>
                <a:t>저장되어있는</a:t>
              </a:r>
              <a:r>
                <a:rPr lang="ko-KR" altLang="en-US" sz="1600" dirty="0"/>
                <a:t> 회원을 검색하여 아이디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이메일이 일치하는 지 판단 후 임시 비밀번호 생성 시작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E7B2A4E6-1E71-4F5F-AA64-76B6F576BC95}"/>
                </a:ext>
              </a:extLst>
            </p:cNvPr>
            <p:cNvCxnSpPr/>
            <p:nvPr/>
          </p:nvCxnSpPr>
          <p:spPr>
            <a:xfrm>
              <a:off x="295275" y="4410075"/>
              <a:ext cx="50196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3CC7BE62-436F-4A98-8E49-70770E8C7BF0}"/>
                </a:ext>
              </a:extLst>
            </p:cNvPr>
            <p:cNvCxnSpPr/>
            <p:nvPr/>
          </p:nvCxnSpPr>
          <p:spPr>
            <a:xfrm>
              <a:off x="8115300" y="1881444"/>
              <a:ext cx="0" cy="20132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B1C0ACD2-C3BF-4D01-AD2B-08D0D75E5A0B}"/>
                </a:ext>
              </a:extLst>
            </p:cNvPr>
            <p:cNvCxnSpPr/>
            <p:nvPr/>
          </p:nvCxnSpPr>
          <p:spPr>
            <a:xfrm>
              <a:off x="295275" y="971550"/>
              <a:ext cx="44005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A80F47E7-8963-47FD-A91D-D9D2CE564C72}"/>
                </a:ext>
              </a:extLst>
            </p:cNvPr>
            <p:cNvCxnSpPr/>
            <p:nvPr/>
          </p:nvCxnSpPr>
          <p:spPr>
            <a:xfrm>
              <a:off x="295275" y="990600"/>
              <a:ext cx="0" cy="34194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94F8E52E-848A-4035-A42A-6BB7C40AA139}"/>
                </a:ext>
              </a:extLst>
            </p:cNvPr>
            <p:cNvSpPr txBox="1"/>
            <p:nvPr/>
          </p:nvSpPr>
          <p:spPr>
            <a:xfrm>
              <a:off x="232369" y="6167427"/>
              <a:ext cx="4496442" cy="6917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Math.random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함수를 이용해 </a:t>
              </a:r>
              <a:r>
                <a:rPr lang="en-US" altLang="ko-KR" sz="1600" dirty="0"/>
                <a:t>12</a:t>
              </a:r>
              <a:r>
                <a:rPr lang="ko-KR" altLang="en-US" sz="1600" dirty="0"/>
                <a:t>자리의 임시 비밀번호를 생성합니다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3211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이메일 메일 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05BE728F-3B39-4B3C-BAF2-D67DB5D1C6B6}"/>
              </a:ext>
            </a:extLst>
          </p:cNvPr>
          <p:cNvGrpSpPr/>
          <p:nvPr/>
        </p:nvGrpSpPr>
        <p:grpSpPr>
          <a:xfrm>
            <a:off x="1210700" y="1740466"/>
            <a:ext cx="10710959" cy="4901476"/>
            <a:chOff x="93575" y="766272"/>
            <a:chExt cx="11843616" cy="541979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340088A8-B061-4D07-B923-D5D51D68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75" y="766272"/>
              <a:ext cx="6791533" cy="312142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F464EA42-5BD1-4F72-9C9B-BF2AA372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2223" y="1890139"/>
              <a:ext cx="2511770" cy="53039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625F483F-94DD-4F14-9D63-5A142624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469" y="3854705"/>
              <a:ext cx="5023810" cy="172531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57467C4D-39E6-440B-9BFC-5A04B2234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205123" y="4165992"/>
              <a:ext cx="814108" cy="26826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2E27BBE3-87F1-4EE1-B51A-EC989F1A9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 flipV="1">
              <a:off x="1139743" y="4407624"/>
              <a:ext cx="814108" cy="2174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973CFFDA-F679-4051-9DE2-04ED5D333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545502" y="4840116"/>
              <a:ext cx="660028" cy="21749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B833BD19-0483-4E25-9EC2-396ECCEAF193}"/>
                </a:ext>
              </a:extLst>
            </p:cNvPr>
            <p:cNvSpPr txBox="1"/>
            <p:nvPr/>
          </p:nvSpPr>
          <p:spPr>
            <a:xfrm>
              <a:off x="2372597" y="4038292"/>
              <a:ext cx="296434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이메일 발송 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F4A0A824-3697-416A-A23E-5BB038BC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1651" y="1298214"/>
              <a:ext cx="6365540" cy="4887853"/>
            </a:xfrm>
            <a:prstGeom prst="rect">
              <a:avLst/>
            </a:prstGeom>
          </p:spPr>
        </p:pic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xmlns="" id="{351838F4-ACD3-4547-B535-23515C259BD9}"/>
                </a:ext>
              </a:extLst>
            </p:cNvPr>
            <p:cNvCxnSpPr/>
            <p:nvPr/>
          </p:nvCxnSpPr>
          <p:spPr>
            <a:xfrm flipH="1">
              <a:off x="4543425" y="4407624"/>
              <a:ext cx="1352550" cy="30850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54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사무공간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0950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E39E7FC-DF23-43E8-A0DE-5BA999A0E2A7}"/>
              </a:ext>
            </a:extLst>
          </p:cNvPr>
          <p:cNvGrpSpPr/>
          <p:nvPr/>
        </p:nvGrpSpPr>
        <p:grpSpPr>
          <a:xfrm>
            <a:off x="1110422" y="1446574"/>
            <a:ext cx="11081578" cy="5397350"/>
            <a:chOff x="502754" y="674131"/>
            <a:chExt cx="11641245" cy="56699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44A7729-5C7B-49DF-87F0-3436C499D65E}"/>
                </a:ext>
              </a:extLst>
            </p:cNvPr>
            <p:cNvSpPr/>
            <p:nvPr/>
          </p:nvSpPr>
          <p:spPr>
            <a:xfrm>
              <a:off x="8640141" y="674131"/>
              <a:ext cx="3503858" cy="380261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5788130B-C184-469B-B643-A5A7D6A5A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4" t="7971" r="1277" b="6087"/>
            <a:stretch/>
          </p:blipFill>
          <p:spPr>
            <a:xfrm>
              <a:off x="502754" y="900870"/>
              <a:ext cx="7888771" cy="5443200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04324FE3-6453-4379-83DF-E47B7A6D78DD}"/>
                </a:ext>
              </a:extLst>
            </p:cNvPr>
            <p:cNvSpPr/>
            <p:nvPr/>
          </p:nvSpPr>
          <p:spPr>
            <a:xfrm>
              <a:off x="3228403" y="17104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FEDA555A-8E5E-4D25-A612-21ED033C8BFB}"/>
                </a:ext>
              </a:extLst>
            </p:cNvPr>
            <p:cNvSpPr/>
            <p:nvPr/>
          </p:nvSpPr>
          <p:spPr>
            <a:xfrm>
              <a:off x="580453" y="22819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2D839F8E-4968-4C7C-80D1-D5A64BBCF5F9}"/>
                </a:ext>
              </a:extLst>
            </p:cNvPr>
            <p:cNvSpPr/>
            <p:nvPr/>
          </p:nvSpPr>
          <p:spPr>
            <a:xfrm>
              <a:off x="2336779" y="376289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D53038C-B87C-48F0-9C29-F010AA9037C9}"/>
                </a:ext>
              </a:extLst>
            </p:cNvPr>
            <p:cNvSpPr txBox="1"/>
            <p:nvPr/>
          </p:nvSpPr>
          <p:spPr>
            <a:xfrm>
              <a:off x="8963025" y="900870"/>
              <a:ext cx="305752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공간 유형 클릭 시 선택한 공간 유형별로 조회가 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왼쪽 메뉴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해당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이미지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상세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0F04521B-04AC-47FD-BAA4-B82F8CE53C44}"/>
                </a:ext>
              </a:extLst>
            </p:cNvPr>
            <p:cNvCxnSpPr/>
            <p:nvPr/>
          </p:nvCxnSpPr>
          <p:spPr>
            <a:xfrm>
              <a:off x="2581275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C8965860-B828-4FB3-90F7-08327B71EB9E}"/>
                </a:ext>
              </a:extLst>
            </p:cNvPr>
            <p:cNvCxnSpPr/>
            <p:nvPr/>
          </p:nvCxnSpPr>
          <p:spPr>
            <a:xfrm>
              <a:off x="2581275" y="2447925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64351D99-1101-4CF1-BB21-5DCA50B1B837}"/>
                </a:ext>
              </a:extLst>
            </p:cNvPr>
            <p:cNvCxnSpPr/>
            <p:nvPr/>
          </p:nvCxnSpPr>
          <p:spPr>
            <a:xfrm>
              <a:off x="4457700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DBC2AA36-3EAC-4749-BB46-32F258D810D4}"/>
                </a:ext>
              </a:extLst>
            </p:cNvPr>
            <p:cNvCxnSpPr/>
            <p:nvPr/>
          </p:nvCxnSpPr>
          <p:spPr>
            <a:xfrm flipH="1">
              <a:off x="2581275" y="4343400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007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10C2508-B996-4A93-AD2C-8AFFA454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2" t="17778" r="18125" b="10000"/>
          <a:stretch/>
        </p:blipFill>
        <p:spPr>
          <a:xfrm>
            <a:off x="1388913" y="1590331"/>
            <a:ext cx="6688454" cy="38430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4CC1EB48-4CAE-4304-ACCD-541CC430F2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7" t="14028" r="36016" b="45694"/>
          <a:stretch/>
        </p:blipFill>
        <p:spPr>
          <a:xfrm>
            <a:off x="6497698" y="4606589"/>
            <a:ext cx="5420973" cy="2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6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상세보기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4A6FA685-9567-40E1-A0AC-5673EDC29F36}"/>
              </a:ext>
            </a:extLst>
          </p:cNvPr>
          <p:cNvCxnSpPr>
            <a:cxnSpLocks/>
          </p:cNvCxnSpPr>
          <p:nvPr/>
        </p:nvCxnSpPr>
        <p:spPr>
          <a:xfrm>
            <a:off x="9737212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865346A-8B7D-47A8-BF0C-29FF925A169E}"/>
              </a:ext>
            </a:extLst>
          </p:cNvPr>
          <p:cNvSpPr txBox="1"/>
          <p:nvPr/>
        </p:nvSpPr>
        <p:spPr>
          <a:xfrm>
            <a:off x="9836462" y="1056346"/>
            <a:ext cx="2355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사진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공간 설명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가격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 버튼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약관동의 페이지로 넘어간다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1259B5A-5352-45D1-9278-03B145AB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0" y="1576665"/>
            <a:ext cx="7277947" cy="52217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856C456-855C-4B10-B58D-B071AD80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061" y="1614170"/>
            <a:ext cx="295716" cy="35019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B8791D7-6445-45D1-93AC-8A7B8180DEFC}"/>
              </a:ext>
            </a:extLst>
          </p:cNvPr>
          <p:cNvSpPr/>
          <p:nvPr/>
        </p:nvSpPr>
        <p:spPr>
          <a:xfrm>
            <a:off x="1792284" y="1849368"/>
            <a:ext cx="7354851" cy="248932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50B99EB-3F48-4783-865F-CA31ECFE9882}"/>
              </a:ext>
            </a:extLst>
          </p:cNvPr>
          <p:cNvSpPr/>
          <p:nvPr/>
        </p:nvSpPr>
        <p:spPr>
          <a:xfrm>
            <a:off x="1869187" y="4626517"/>
            <a:ext cx="2565065" cy="205992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15D06AC1-5CC0-4B78-9ED0-DC2950359C68}"/>
              </a:ext>
            </a:extLst>
          </p:cNvPr>
          <p:cNvSpPr/>
          <p:nvPr/>
        </p:nvSpPr>
        <p:spPr>
          <a:xfrm>
            <a:off x="1721329" y="4514544"/>
            <a:ext cx="295716" cy="28937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039F421-A08F-4B93-86F6-3FA4D51B25FD}"/>
              </a:ext>
            </a:extLst>
          </p:cNvPr>
          <p:cNvSpPr/>
          <p:nvPr/>
        </p:nvSpPr>
        <p:spPr>
          <a:xfrm>
            <a:off x="6894488" y="4401342"/>
            <a:ext cx="984095" cy="33026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0C9D3BCD-45C7-449F-ABE6-41D3A8D22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83" y="4554447"/>
            <a:ext cx="302886" cy="35431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30F24D6F-3FAD-4655-8A0F-DB18CBDD78D7}"/>
              </a:ext>
            </a:extLst>
          </p:cNvPr>
          <p:cNvSpPr/>
          <p:nvPr/>
        </p:nvSpPr>
        <p:spPr>
          <a:xfrm>
            <a:off x="4492631" y="5418796"/>
            <a:ext cx="4552826" cy="52540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64A6DDF5-F28F-4E33-8C59-488684AAB741}"/>
              </a:ext>
            </a:extLst>
          </p:cNvPr>
          <p:cNvSpPr/>
          <p:nvPr/>
        </p:nvSpPr>
        <p:spPr>
          <a:xfrm>
            <a:off x="8902500" y="5237766"/>
            <a:ext cx="285912" cy="241854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00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입주신청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6238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22CF6B-5E6D-43F0-807C-0C907BE2FC20}"/>
              </a:ext>
            </a:extLst>
          </p:cNvPr>
          <p:cNvSpPr txBox="1"/>
          <p:nvPr/>
        </p:nvSpPr>
        <p:spPr>
          <a:xfrm>
            <a:off x="8872151" y="181944"/>
            <a:ext cx="271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81835" y="736063"/>
            <a:ext cx="11447014" cy="5853661"/>
            <a:chOff x="1170973" y="1158492"/>
            <a:chExt cx="7804201" cy="316440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973" y="1158492"/>
              <a:ext cx="5467421" cy="3164407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2627784" y="144254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610071" y="179008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03350" y="1915605"/>
              <a:ext cx="1948755" cy="114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altLang="ko-KR" sz="1100" dirty="0"/>
                <a:t>Aside</a:t>
              </a:r>
              <a:r>
                <a:rPr lang="ko-KR" altLang="en-US" sz="1100" dirty="0"/>
                <a:t>에서 리스트를 거쳐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헤더에서도 공간조회를 통해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한 사무공간의 사진 설명 가격이 나와있다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4. </a:t>
              </a:r>
              <a:r>
                <a:rPr lang="ko-KR" altLang="en-US" sz="1100" dirty="0"/>
                <a:t> 입주신청 버튼을 누르면 입주신청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회       </a:t>
              </a:r>
              <a:r>
                <a:rPr lang="en-US" altLang="ko-KR" sz="1100" dirty="0"/>
                <a:t> </a:t>
              </a:r>
              <a:r>
                <a:rPr lang="ko-KR" altLang="en-US" sz="1100" dirty="0" err="1"/>
                <a:t>원가입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페이지로 이동한다</a:t>
              </a:r>
              <a:r>
                <a:rPr lang="en-US" altLang="ko-KR" sz="1100" dirty="0"/>
                <a:t>.</a:t>
              </a: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4499992" y="3509112"/>
              <a:ext cx="288032" cy="467086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53908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사무공간 </a:t>
              </a:r>
              <a:r>
                <a:rPr lang="ko-KR" altLang="en-US" sz="1200" dirty="0" err="1"/>
                <a:t>입주인청</a:t>
              </a:r>
              <a:r>
                <a:rPr lang="ko-KR" altLang="en-US" sz="1200" dirty="0"/>
                <a:t> 페이지</a:t>
              </a:r>
              <a:endParaRPr lang="en-US" altLang="ko-KR" sz="1200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02049" y="180562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499992" y="3075806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463ED35-C016-4100-9CE5-6C15E0FF9F9C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631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00118" y="808092"/>
            <a:ext cx="10261006" cy="5823367"/>
            <a:chOff x="470159" y="847045"/>
            <a:chExt cx="6982162" cy="3985989"/>
          </a:xfrm>
        </p:grpSpPr>
        <p:sp>
          <p:nvSpPr>
            <p:cNvPr id="21" name="TextBox 20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입주신청 버튼으로 약관동의 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페이지로 이동하며 공간명과 공간 비용 값을 가져온다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91577"/>
              <a:ext cx="6408713" cy="261901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470159" y="1169310"/>
              <a:ext cx="3240360" cy="646266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506608" y="1815576"/>
              <a:ext cx="3057280" cy="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475656" y="3044726"/>
              <a:ext cx="3592194" cy="377184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E4FDA9F-965C-4B1E-AF87-BE29B866EF4B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252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59641"/>
            <a:ext cx="10227036" cy="5742701"/>
            <a:chOff x="1162635" y="870189"/>
            <a:chExt cx="7725328" cy="422416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2"/>
            <a:stretch/>
          </p:blipFill>
          <p:spPr>
            <a:xfrm>
              <a:off x="1162635" y="1059582"/>
              <a:ext cx="5721246" cy="37025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355" y="870189"/>
              <a:ext cx="5472608" cy="2121909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606168" y="2053394"/>
              <a:ext cx="3702136" cy="51835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321" y="3040472"/>
              <a:ext cx="4790405" cy="205388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1C2B4DD-51F7-4A76-AD6E-35C4716C51A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91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3931" y="894488"/>
            <a:ext cx="10500402" cy="5564475"/>
            <a:chOff x="927510" y="847046"/>
            <a:chExt cx="7748946" cy="3823103"/>
          </a:xfrm>
        </p:grpSpPr>
        <p:sp>
          <p:nvSpPr>
            <p:cNvPr id="18" name="TextBox 17"/>
            <p:cNvSpPr txBox="1"/>
            <p:nvPr/>
          </p:nvSpPr>
          <p:spPr>
            <a:xfrm>
              <a:off x="5868144" y="1491630"/>
              <a:ext cx="28083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과 마찬가지로 모두 동의를 눌러야 입주신청 </a:t>
              </a:r>
              <a:r>
                <a:rPr lang="ko-KR" altLang="en-US" sz="1400" b="1" dirty="0" err="1"/>
                <a:t>란으로</a:t>
              </a:r>
              <a:r>
                <a:rPr lang="ko-KR" altLang="en-US" sz="1400" b="1" dirty="0"/>
                <a:t> 이동할 수 있다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510" y="847046"/>
              <a:ext cx="4890686" cy="382310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471211C-4E9D-4D8C-96E3-C5BA8A9AD7F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38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46118" y="739080"/>
            <a:ext cx="11013035" cy="6000402"/>
            <a:chOff x="610469" y="744490"/>
            <a:chExt cx="8101991" cy="4118355"/>
          </a:xfrm>
        </p:grpSpPr>
        <p:sp>
          <p:nvSpPr>
            <p:cNvPr id="18" name="TextBox 17"/>
            <p:cNvSpPr txBox="1"/>
            <p:nvPr/>
          </p:nvSpPr>
          <p:spPr>
            <a:xfrm>
              <a:off x="6480212" y="1008320"/>
              <a:ext cx="22322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약관동의</a:t>
              </a:r>
              <a:r>
                <a:rPr lang="en-US" altLang="ko-KR" sz="1400" b="1" dirty="0"/>
                <a:t>2 </a:t>
              </a:r>
              <a:r>
                <a:rPr lang="ko-KR" altLang="en-US" sz="1400" b="1" dirty="0"/>
                <a:t>페이지 소스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 err="1"/>
                <a:t>히든값으로</a:t>
              </a:r>
              <a:r>
                <a:rPr lang="ko-KR" altLang="en-US" sz="1400" b="1" dirty="0"/>
                <a:t>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데이터 이동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체크박스 모두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b="1" dirty="0" err="1"/>
                <a:t>Jquery</a:t>
              </a:r>
              <a:r>
                <a:rPr lang="ko-KR" altLang="en-US" sz="1400" b="1" dirty="0"/>
                <a:t>로 </a:t>
              </a:r>
              <a:r>
                <a:rPr lang="ko-KR" altLang="en-US" sz="1400" b="1" dirty="0" err="1"/>
                <a:t>컬럼값들을</a:t>
              </a:r>
              <a:r>
                <a:rPr lang="ko-KR" altLang="en-US" sz="1400" b="1" dirty="0"/>
                <a:t> 정해주고 </a:t>
              </a:r>
              <a:r>
                <a:rPr lang="en-US" altLang="ko-KR" sz="1400" b="1" dirty="0"/>
                <a:t>POST</a:t>
              </a:r>
              <a:r>
                <a:rPr lang="ko-KR" altLang="en-US" sz="1400" b="1" dirty="0"/>
                <a:t>로 </a:t>
              </a:r>
              <a:r>
                <a:rPr lang="en-US" altLang="ko-KR" sz="1400" b="1" dirty="0" err="1"/>
                <a:t>joinForm</a:t>
              </a:r>
              <a:r>
                <a:rPr lang="en-US" altLang="ko-KR" sz="1400" b="1" dirty="0"/>
                <a:t> controller</a:t>
              </a:r>
              <a:r>
                <a:rPr lang="ko-KR" altLang="en-US" sz="1400" b="1" dirty="0"/>
                <a:t>로 이동한다</a:t>
              </a:r>
              <a:r>
                <a:rPr lang="en-US" altLang="ko-KR" sz="1400" b="1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이전페이지 이동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10469" y="744490"/>
              <a:ext cx="5472608" cy="4118355"/>
              <a:chOff x="395536" y="613635"/>
              <a:chExt cx="5906616" cy="439518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613635"/>
                <a:ext cx="5906616" cy="589963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203598"/>
                <a:ext cx="5906616" cy="3805224"/>
              </a:xfrm>
              <a:prstGeom prst="rect">
                <a:avLst/>
              </a:prstGeom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3" y="802348"/>
                <a:ext cx="1008112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936" y="802348"/>
                <a:ext cx="1440160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038" y="2211709"/>
                <a:ext cx="4594034" cy="444189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17209" y="4443958"/>
                <a:ext cx="3592194" cy="377184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27584" y="2787774"/>
                <a:ext cx="3744416" cy="1008112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E90E6DD-79BD-41C9-80A3-525B574112A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07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58923"/>
            <a:ext cx="11125979" cy="5904342"/>
            <a:chOff x="470159" y="847045"/>
            <a:chExt cx="7123939" cy="39859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66699"/>
              <a:ext cx="6550490" cy="267441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동의를 누르면 공간이름 공간가격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의 데이터를 가지고 약관동의 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페이지로 이동한다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 flipV="1">
              <a:off x="470159" y="1275606"/>
              <a:ext cx="3093729" cy="53997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06608" y="1779662"/>
              <a:ext cx="2913264" cy="35914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484364" y="2931790"/>
              <a:ext cx="4095747" cy="64807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3849" y="1923678"/>
              <a:ext cx="4232856" cy="72008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B95442B-5657-4649-B9DF-1B7DE7D485E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706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82813"/>
            <a:ext cx="11057484" cy="5531658"/>
            <a:chOff x="611560" y="1171462"/>
            <a:chExt cx="8388424" cy="3336089"/>
          </a:xfrm>
        </p:grpSpPr>
        <p:sp>
          <p:nvSpPr>
            <p:cNvPr id="18" name="TextBox 17"/>
            <p:cNvSpPr txBox="1"/>
            <p:nvPr/>
          </p:nvSpPr>
          <p:spPr>
            <a:xfrm>
              <a:off x="6191672" y="1690239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도 동의를 마치면 </a:t>
              </a:r>
              <a:r>
                <a:rPr lang="ko-KR" altLang="en-US" sz="1400" b="1" dirty="0" err="1"/>
                <a:t>입주신청란으로</a:t>
              </a:r>
              <a:r>
                <a:rPr lang="ko-KR" altLang="en-US" sz="1400" b="1" dirty="0"/>
                <a:t> 페이지가 넘어온다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171462"/>
              <a:ext cx="5544616" cy="3336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19C13B9-EA37-4FDD-A80B-96D456FD2F0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7874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00117" y="856715"/>
            <a:ext cx="10584215" cy="5527609"/>
            <a:chOff x="683568" y="683822"/>
            <a:chExt cx="8902284" cy="427178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3568" y="683822"/>
              <a:ext cx="8902284" cy="4271781"/>
              <a:chOff x="683568" y="683822"/>
              <a:chExt cx="8902284" cy="4271781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683568" y="683822"/>
                <a:ext cx="8902284" cy="4271781"/>
                <a:chOff x="-9804" y="843422"/>
                <a:chExt cx="8902284" cy="4271781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6654081" y="843422"/>
                  <a:ext cx="2232248" cy="1902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 err="1"/>
                    <a:t>정규식으로</a:t>
                  </a:r>
                  <a:r>
                    <a:rPr lang="ko-KR" altLang="en-US" sz="1400" b="1" dirty="0"/>
                    <a:t> 유효성 검사를 실시한다</a:t>
                  </a:r>
                  <a:r>
                    <a:rPr lang="en-US" altLang="ko-KR" sz="1400" b="1" dirty="0"/>
                    <a:t>. </a:t>
                  </a:r>
                  <a:r>
                    <a:rPr lang="ko-KR" altLang="en-US" sz="1400" b="1" dirty="0" err="1"/>
                    <a:t>페턴이</a:t>
                  </a:r>
                  <a:r>
                    <a:rPr lang="ko-KR" altLang="en-US" sz="1400" b="1" dirty="0"/>
                    <a:t> </a:t>
                  </a:r>
                  <a:r>
                    <a:rPr lang="en-US" altLang="ko-KR" sz="1400" b="1" dirty="0"/>
                    <a:t>5</a:t>
                  </a:r>
                  <a:r>
                    <a:rPr lang="ko-KR" altLang="en-US" sz="1400" b="1" dirty="0"/>
                    <a:t>가지 이다</a:t>
                  </a:r>
                  <a:r>
                    <a:rPr lang="en-US" altLang="ko-KR" sz="1400" b="1" dirty="0"/>
                    <a:t>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/>
                    <a:t>정규식과 다르게 입력하여 입주신청을 하면  </a:t>
                  </a:r>
                  <a:r>
                    <a:rPr lang="en-US" altLang="ko-KR" sz="1400" b="1" dirty="0" err="1"/>
                    <a:t>inputVerify</a:t>
                  </a:r>
                  <a:r>
                    <a:rPr lang="en-US" altLang="ko-KR" sz="1400" b="1" dirty="0"/>
                    <a:t>()</a:t>
                  </a:r>
                  <a:r>
                    <a:rPr lang="ko-KR" altLang="en-US" sz="1400" b="1" dirty="0" err="1"/>
                    <a:t>메소드로</a:t>
                  </a:r>
                  <a:r>
                    <a:rPr lang="ko-KR" altLang="en-US" sz="1400" b="1" dirty="0"/>
                    <a:t> 데이터가 입력됨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Msg</a:t>
                  </a:r>
                  <a:r>
                    <a:rPr lang="ko-KR" altLang="en-US" sz="1400" b="1" dirty="0"/>
                    <a:t>를 </a:t>
                  </a:r>
                  <a:r>
                    <a:rPr lang="en-US" altLang="ko-KR" sz="1400" b="1" dirty="0"/>
                    <a:t>if</a:t>
                  </a:r>
                  <a:r>
                    <a:rPr lang="ko-KR" altLang="en-US" sz="1400" b="1" dirty="0"/>
                    <a:t>로 가려서 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Printarea</a:t>
                  </a:r>
                  <a:r>
                    <a:rPr lang="ko-KR" altLang="en-US" sz="1400" b="1" dirty="0"/>
                    <a:t>에 관련된 메시지가 아래와 같이 나온다</a:t>
                  </a:r>
                  <a:r>
                    <a:rPr lang="en-US" altLang="ko-KR" sz="1400" b="1" dirty="0"/>
                    <a:t>.</a:t>
                  </a:r>
                </a:p>
                <a:p>
                  <a:endParaRPr lang="ko-KR" altLang="en-US" sz="1400" b="1" dirty="0"/>
                </a:p>
              </p:txBody>
            </p:sp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921987"/>
                  <a:ext cx="5647992" cy="3521971"/>
                </a:xfrm>
                <a:prstGeom prst="rect">
                  <a:avLst/>
                </a:prstGeom>
              </p:spPr>
            </p:pic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804" y="1656136"/>
                  <a:ext cx="5796136" cy="1359057"/>
                </a:xfrm>
                <a:prstGeom prst="rect">
                  <a:avLst/>
                </a:prstGeom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2499742"/>
                  <a:ext cx="6624736" cy="1359272"/>
                </a:xfrm>
                <a:prstGeom prst="rect">
                  <a:avLst/>
                </a:prstGeom>
              </p:spPr>
            </p:pic>
            <p:sp>
              <p:nvSpPr>
                <p:cNvPr id="52" name="직사각형 51"/>
                <p:cNvSpPr/>
                <p:nvPr/>
              </p:nvSpPr>
              <p:spPr>
                <a:xfrm>
                  <a:off x="1835696" y="249974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503" y="4659982"/>
                  <a:ext cx="8784977" cy="455221"/>
                </a:xfrm>
                <a:prstGeom prst="rect">
                  <a:avLst/>
                </a:prstGeom>
              </p:spPr>
            </p:pic>
            <p:sp>
              <p:nvSpPr>
                <p:cNvPr id="54" name="직사각형 53"/>
                <p:cNvSpPr/>
                <p:nvPr/>
              </p:nvSpPr>
              <p:spPr>
                <a:xfrm>
                  <a:off x="6646148" y="4759815"/>
                  <a:ext cx="2238399" cy="2555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275751" y="2182250"/>
                  <a:ext cx="2880320" cy="21602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2987824" y="420953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8367" y="3193602"/>
                <a:ext cx="5544616" cy="1153595"/>
              </a:xfrm>
              <a:prstGeom prst="rect">
                <a:avLst/>
              </a:prstGeom>
            </p:spPr>
          </p:pic>
        </p:grpSp>
        <p:sp>
          <p:nvSpPr>
            <p:cNvPr id="38" name="직사각형 37"/>
            <p:cNvSpPr/>
            <p:nvPr/>
          </p:nvSpPr>
          <p:spPr>
            <a:xfrm>
              <a:off x="3787308" y="3923583"/>
              <a:ext cx="4320480" cy="21602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918083" y="163564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707799" y="205649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430147" y="379805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7128484" y="437626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C9560186-C8A4-42EC-81FE-D44E219A1D0F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42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0304" y="931943"/>
            <a:ext cx="11027125" cy="5885183"/>
            <a:chOff x="29345" y="921987"/>
            <a:chExt cx="8733942" cy="36182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1059582"/>
              <a:ext cx="4767351" cy="348066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123182" y="1209172"/>
              <a:ext cx="2800746" cy="2082658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11959" y="1923677"/>
              <a:ext cx="4481767" cy="2448273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95936" y="991652"/>
              <a:ext cx="4536504" cy="71600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7BC647A-5B9D-49B7-8E91-8040F4003C2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242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8979" y="866493"/>
            <a:ext cx="10935886" cy="5682588"/>
            <a:chOff x="182568" y="568766"/>
            <a:chExt cx="9151167" cy="459879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68" y="946050"/>
              <a:ext cx="6576498" cy="4100968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4473195" y="102478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3214" y="1275838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꺾인 연결선 21"/>
            <p:cNvCxnSpPr/>
            <p:nvPr/>
          </p:nvCxnSpPr>
          <p:spPr>
            <a:xfrm rot="10800000">
              <a:off x="3357071" y="3488246"/>
              <a:ext cx="2016225" cy="449432"/>
            </a:xfrm>
            <a:prstGeom prst="bentConnector3">
              <a:avLst>
                <a:gd name="adj1" fmla="val 50000"/>
              </a:avLst>
            </a:prstGeom>
            <a:ln w="34925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뺄셈 기호 24"/>
            <p:cNvSpPr/>
            <p:nvPr/>
          </p:nvSpPr>
          <p:spPr>
            <a:xfrm>
              <a:off x="1276405" y="3504724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뺄셈 기호 25"/>
            <p:cNvSpPr/>
            <p:nvPr/>
          </p:nvSpPr>
          <p:spPr>
            <a:xfrm>
              <a:off x="672995" y="4278286"/>
              <a:ext cx="4429740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91452" y="1879401"/>
              <a:ext cx="7819337" cy="3288162"/>
              <a:chOff x="-45719" y="1706161"/>
              <a:chExt cx="7819337" cy="328816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5719" y="1706161"/>
                <a:ext cx="4951647" cy="2585136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744" y="2237505"/>
                <a:ext cx="4878871" cy="1358386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1010" y="3867894"/>
                <a:ext cx="5472608" cy="1126429"/>
              </a:xfrm>
              <a:prstGeom prst="rect">
                <a:avLst/>
              </a:prstGeom>
            </p:spPr>
          </p:pic>
        </p:grpSp>
        <p:sp>
          <p:nvSpPr>
            <p:cNvPr id="29" name="타원 28"/>
            <p:cNvSpPr/>
            <p:nvPr/>
          </p:nvSpPr>
          <p:spPr>
            <a:xfrm>
              <a:off x="968524" y="2441375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104915" y="2285220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12855" y="2800936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104915" y="3812154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85463" y="568766"/>
              <a:ext cx="24482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중복확인 버튼을 누른다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아이디를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  <p:sp>
          <p:nvSpPr>
            <p:cNvPr id="43" name="뺄셈 기호 42"/>
            <p:cNvSpPr/>
            <p:nvPr/>
          </p:nvSpPr>
          <p:spPr>
            <a:xfrm>
              <a:off x="2726611" y="2823795"/>
              <a:ext cx="3744215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491852-2880-4484-BED7-AC371EF62CB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4627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65107" y="836947"/>
            <a:ext cx="10986849" cy="5876891"/>
            <a:chOff x="69058" y="759806"/>
            <a:chExt cx="9111454" cy="405316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8" t="31297" r="-1"/>
            <a:stretch/>
          </p:blipFill>
          <p:spPr>
            <a:xfrm>
              <a:off x="69058" y="759806"/>
              <a:ext cx="6663182" cy="281750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79721" y="1370724"/>
              <a:ext cx="7812035" cy="3442243"/>
              <a:chOff x="179721" y="1370724"/>
              <a:chExt cx="7812035" cy="3442243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721" y="1370724"/>
                <a:ext cx="6351287" cy="2595274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9418" y="2625208"/>
                <a:ext cx="4965084" cy="1288408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3164" y="3677520"/>
                <a:ext cx="5328592" cy="1135447"/>
              </a:xfrm>
              <a:prstGeom prst="rect">
                <a:avLst/>
              </a:prstGeom>
            </p:spPr>
          </p:pic>
        </p:grpSp>
        <p:sp>
          <p:nvSpPr>
            <p:cNvPr id="21" name="타원 20"/>
            <p:cNvSpPr/>
            <p:nvPr/>
          </p:nvSpPr>
          <p:spPr>
            <a:xfrm>
              <a:off x="4422136" y="815102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89775" y="871551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뺄셈 기호 24"/>
            <p:cNvSpPr/>
            <p:nvPr/>
          </p:nvSpPr>
          <p:spPr>
            <a:xfrm>
              <a:off x="2483768" y="3031506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97657" y="2135632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658251" y="266836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253116" y="2288882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071001" y="3673917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32240" y="759806"/>
              <a:ext cx="2448272" cy="237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사업자 중복확인도 비슷한 시스템이다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번호를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14D5455-CA04-4502-892D-374D374FCC4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790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79749"/>
            <a:ext cx="11039936" cy="5891752"/>
            <a:chOff x="29345" y="921987"/>
            <a:chExt cx="8594013" cy="352197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172460" y="1419622"/>
              <a:ext cx="2880320" cy="576063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658" y="2044438"/>
              <a:ext cx="4184700" cy="1919817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788024" y="2442928"/>
              <a:ext cx="3740550" cy="480087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8E8344A-58DD-4354-8943-C66BA2EB9E1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4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75832" y="822957"/>
            <a:ext cx="11092600" cy="5948546"/>
            <a:chOff x="683568" y="778901"/>
            <a:chExt cx="8080449" cy="372917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425" y="847046"/>
              <a:ext cx="5328592" cy="36610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778901"/>
              <a:ext cx="2607841" cy="214411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627784" y="1491631"/>
              <a:ext cx="504057" cy="144016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46753" y="2067694"/>
              <a:ext cx="2205367" cy="28803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3568" y="2922699"/>
              <a:ext cx="288031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가능한 날짜를 </a:t>
              </a:r>
              <a:r>
                <a:rPr lang="en-US" altLang="ko-KR" sz="1100" b="1" dirty="0" err="1"/>
                <a:t>able_date</a:t>
              </a:r>
              <a:r>
                <a:rPr lang="ko-KR" altLang="en-US" sz="1100" b="1" dirty="0"/>
                <a:t>라고 선언하고</a:t>
              </a:r>
              <a:endParaRPr lang="en-US" altLang="ko-KR" sz="1100" b="1" dirty="0"/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 날자는 앞의 변수에서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을 더한다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그렇게 오늘에서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일 후 부터 날짜를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고를 수 있다</a:t>
              </a:r>
              <a:r>
                <a:rPr lang="en-US" altLang="ko-KR" sz="1100" b="1" dirty="0"/>
                <a:t>.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2035909" y="13461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202114" y="1850958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318227" y="181077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02A35EE-1DF1-45BF-9744-FDDEB2F73BEC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01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/>
              <a:t>원목침대</a:t>
            </a:r>
            <a:r>
              <a:rPr lang="en-US" altLang="ko-KR" sz="1600" dirty="0"/>
              <a:t>, 49</a:t>
            </a:r>
            <a:r>
              <a:rPr lang="ko-KR" altLang="en-US" sz="1600" dirty="0"/>
              <a:t>인치</a:t>
            </a:r>
            <a:r>
              <a:rPr lang="en-US" altLang="ko-KR" sz="1600" dirty="0"/>
              <a:t>TV,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개별샤워화장실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무드등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쇼파</a:t>
            </a:r>
            <a:r>
              <a:rPr lang="en-US" altLang="ko-KR" sz="1600" dirty="0"/>
              <a:t>, </a:t>
            </a:r>
            <a:r>
              <a:rPr lang="ko-KR" altLang="en-US" sz="1600" dirty="0"/>
              <a:t>온수기</a:t>
            </a:r>
            <a:r>
              <a:rPr lang="en-US" altLang="ko-KR" sz="1600" dirty="0"/>
              <a:t>, </a:t>
            </a:r>
            <a:r>
              <a:rPr lang="ko-KR" altLang="en-US" sz="1600" dirty="0"/>
              <a:t>전기장판</a:t>
            </a:r>
            <a:r>
              <a:rPr lang="en-US" altLang="ko-KR" sz="1600" dirty="0"/>
              <a:t>(</a:t>
            </a:r>
            <a:r>
              <a:rPr lang="ko-KR" altLang="en-US" sz="1600" dirty="0"/>
              <a:t>동절기</a:t>
            </a:r>
            <a:r>
              <a:rPr lang="en-US" altLang="ko-KR" sz="1600" dirty="0"/>
              <a:t>), </a:t>
            </a:r>
            <a:r>
              <a:rPr lang="ko-KR" altLang="en-US" sz="1600" dirty="0"/>
              <a:t>좌식테이블</a:t>
            </a:r>
            <a:r>
              <a:rPr lang="en-US" altLang="ko-KR" sz="1600" dirty="0"/>
              <a:t>, </a:t>
            </a:r>
            <a:r>
              <a:rPr lang="ko-KR" altLang="en-US" sz="1600" dirty="0"/>
              <a:t>냉장고</a:t>
            </a:r>
            <a:r>
              <a:rPr lang="en-US" altLang="ko-KR" sz="1600" dirty="0"/>
              <a:t>, </a:t>
            </a:r>
            <a:r>
              <a:rPr lang="ko-KR" altLang="en-US" sz="1600" dirty="0"/>
              <a:t>전기밥솥</a:t>
            </a:r>
            <a:r>
              <a:rPr lang="en-US" altLang="ko-KR" sz="1600" dirty="0"/>
              <a:t>, </a:t>
            </a:r>
            <a:r>
              <a:rPr lang="ko-KR" altLang="en-US" sz="1600" dirty="0"/>
              <a:t>커피포트</a:t>
            </a:r>
            <a:r>
              <a:rPr lang="en-US" altLang="ko-KR" sz="1600" dirty="0"/>
              <a:t>, </a:t>
            </a:r>
            <a:r>
              <a:rPr lang="ko-KR" altLang="en-US" sz="1600" dirty="0"/>
              <a:t>전자레인지</a:t>
            </a:r>
            <a:r>
              <a:rPr lang="en-US" altLang="ko-KR" sz="1600" dirty="0"/>
              <a:t>, </a:t>
            </a:r>
            <a:r>
              <a:rPr lang="ko-KR" altLang="en-US" sz="1600" dirty="0"/>
              <a:t>드라이기</a:t>
            </a:r>
            <a:r>
              <a:rPr lang="en-US" altLang="ko-KR" sz="1600" dirty="0"/>
              <a:t>, </a:t>
            </a:r>
            <a:r>
              <a:rPr lang="ko-KR" altLang="en-US" sz="1600" dirty="0"/>
              <a:t>샴푸</a:t>
            </a:r>
            <a:r>
              <a:rPr lang="en-US" altLang="ko-KR" sz="1600" dirty="0"/>
              <a:t>, </a:t>
            </a:r>
            <a:r>
              <a:rPr lang="ko-KR" altLang="en-US" sz="1600" dirty="0"/>
              <a:t>린스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바디워시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바디타올</a:t>
            </a:r>
            <a:r>
              <a:rPr lang="en-US" altLang="ko-KR" sz="1600" dirty="0"/>
              <a:t>, </a:t>
            </a:r>
            <a:r>
              <a:rPr lang="ko-KR" altLang="en-US" sz="1600" dirty="0"/>
              <a:t>비누</a:t>
            </a:r>
            <a:r>
              <a:rPr lang="en-US" altLang="ko-KR" sz="1600" dirty="0"/>
              <a:t>, </a:t>
            </a:r>
            <a:r>
              <a:rPr lang="ko-KR" altLang="en-US" sz="1600" dirty="0"/>
              <a:t>휴지</a:t>
            </a:r>
            <a:r>
              <a:rPr lang="en-US" altLang="ko-KR" sz="1600" dirty="0"/>
              <a:t>, </a:t>
            </a:r>
            <a:r>
              <a:rPr lang="ko-KR" altLang="en-US" sz="1600" dirty="0"/>
              <a:t>수건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바베큐그릴</a:t>
            </a:r>
            <a:r>
              <a:rPr lang="en-US" altLang="ko-KR" sz="1600" dirty="0"/>
              <a:t>, </a:t>
            </a:r>
            <a:r>
              <a:rPr lang="ko-KR" altLang="en-US" sz="1600" dirty="0"/>
              <a:t>개별야외테라스</a:t>
            </a:r>
            <a:r>
              <a:rPr lang="en-US" altLang="ko-KR" sz="1600" dirty="0"/>
              <a:t>, </a:t>
            </a:r>
            <a:r>
              <a:rPr lang="ko-KR" altLang="en-US" sz="1600" dirty="0"/>
              <a:t>냄비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후라이팬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인기준식기세트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칼도마</a:t>
            </a:r>
            <a:r>
              <a:rPr lang="en-US" altLang="ko-KR" sz="1600" dirty="0"/>
              <a:t>, </a:t>
            </a:r>
            <a:r>
              <a:rPr lang="ko-KR" altLang="en-US" sz="1600" dirty="0"/>
              <a:t>집게가위</a:t>
            </a:r>
            <a:r>
              <a:rPr lang="en-US" altLang="ko-KR" sz="1600" dirty="0"/>
              <a:t>, </a:t>
            </a:r>
            <a:r>
              <a:rPr lang="ko-KR" altLang="en-US" sz="1600" dirty="0"/>
              <a:t>개별싱크대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23029" y="847046"/>
            <a:ext cx="10905360" cy="5537278"/>
            <a:chOff x="300038" y="493103"/>
            <a:chExt cx="7323518" cy="43407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847046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8" y="1966913"/>
              <a:ext cx="7323518" cy="1036886"/>
            </a:xfrm>
            <a:prstGeom prst="rect">
              <a:avLst/>
            </a:prstGeom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32" y="2567275"/>
              <a:ext cx="5155412" cy="288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구부러진 연결선 21"/>
            <p:cNvCxnSpPr/>
            <p:nvPr/>
          </p:nvCxnSpPr>
          <p:spPr>
            <a:xfrm rot="5400000" flipH="1" flipV="1">
              <a:off x="3631439" y="4268637"/>
              <a:ext cx="929754" cy="20075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860" y="493103"/>
              <a:ext cx="4170412" cy="1161937"/>
            </a:xfrm>
            <a:prstGeom prst="rect">
              <a:avLst/>
            </a:prstGeom>
          </p:spPr>
        </p:pic>
        <p:cxnSp>
          <p:nvCxnSpPr>
            <p:cNvPr id="26" name="구부러진 연결선 25"/>
            <p:cNvCxnSpPr/>
            <p:nvPr/>
          </p:nvCxnSpPr>
          <p:spPr>
            <a:xfrm flipV="1">
              <a:off x="1703998" y="1074071"/>
              <a:ext cx="1145862" cy="86934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7995D15-4709-4F18-81D4-C45A25438E2A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57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공용공간 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5257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03648" y="1197649"/>
            <a:ext cx="10269368" cy="5112535"/>
            <a:chOff x="320077" y="964125"/>
            <a:chExt cx="8703866" cy="32638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77" y="1131590"/>
              <a:ext cx="5848652" cy="3096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3351000" y="2288874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50171" y="2859782"/>
              <a:ext cx="1411862" cy="720081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187624" y="96412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공용공간 사진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공간의 설명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날짜 고르기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버튼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공용공간 예약 페이지</a:t>
              </a:r>
              <a:endParaRPr lang="en-US" altLang="ko-KR" sz="1200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1335464" y="2824757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2915816" y="374265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2F37A82-AB90-419F-A574-C394C8293FC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555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657" y="1201414"/>
            <a:ext cx="10108676" cy="5199386"/>
            <a:chOff x="1241622" y="1201416"/>
            <a:chExt cx="7782321" cy="294339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2195736" y="2573708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고르기</a:t>
              </a:r>
              <a:endParaRPr lang="en-US" altLang="ko-KR" sz="1200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2915815" y="149217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54BA598-5816-420A-99DB-3F22972FDB58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4646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36504" y="865011"/>
            <a:ext cx="10830925" cy="5585216"/>
            <a:chOff x="1241622" y="1201416"/>
            <a:chExt cx="8107495" cy="39127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39166" y="1215174"/>
              <a:ext cx="2221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 </a:t>
              </a:r>
              <a:r>
                <a:rPr lang="ko-KR" altLang="en-US" sz="1200" dirty="0"/>
                <a:t>오늘 날짜부터 </a:t>
              </a:r>
              <a:r>
                <a:rPr lang="ko-KR" altLang="en-US" sz="1200" dirty="0" err="1"/>
                <a:t>설정가능하다</a:t>
              </a:r>
              <a:r>
                <a:rPr lang="en-US" altLang="ko-KR" sz="1200" dirty="0"/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168" y="1792782"/>
              <a:ext cx="5742949" cy="3321357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715766"/>
              <a:ext cx="28544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5129BB-F200-41CE-9A8E-CFC2FE91725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0351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347615" y="847046"/>
            <a:ext cx="10236718" cy="5850316"/>
            <a:chOff x="1200435" y="808867"/>
            <a:chExt cx="6818741" cy="400099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435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947833" y="808867"/>
              <a:ext cx="4071343" cy="2213475"/>
              <a:chOff x="3947833" y="808867"/>
              <a:chExt cx="4071343" cy="221347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33" y="808867"/>
                <a:ext cx="4071343" cy="2213475"/>
              </a:xfrm>
              <a:prstGeom prst="rect">
                <a:avLst/>
              </a:prstGeom>
            </p:spPr>
          </p:pic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985" y="847046"/>
                <a:ext cx="1160519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꺾인 연결선 26"/>
            <p:cNvCxnSpPr/>
            <p:nvPr/>
          </p:nvCxnSpPr>
          <p:spPr>
            <a:xfrm>
              <a:off x="2968037" y="4167471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/>
            <p:nvPr/>
          </p:nvCxnSpPr>
          <p:spPr>
            <a:xfrm>
              <a:off x="2968037" y="3849866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638340" y="4396672"/>
            <a:ext cx="297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날짜를 바꾸게 되면 </a:t>
            </a:r>
            <a:r>
              <a:rPr lang="en-US" altLang="ko-KR" dirty="0"/>
              <a:t>ajax</a:t>
            </a:r>
            <a:r>
              <a:rPr lang="ko-KR" altLang="en-US" dirty="0"/>
              <a:t>로 예약 가능한 시간대를 불러온다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94CF82D-560D-45D1-87F7-EDEAAF05F1D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669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69387"/>
            <a:ext cx="10948412" cy="5687932"/>
            <a:chOff x="666702" y="1198048"/>
            <a:chExt cx="8052547" cy="30116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956" y="1198048"/>
              <a:ext cx="4067175" cy="2212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330" y="1319055"/>
              <a:ext cx="5222919" cy="577790"/>
            </a:xfrm>
            <a:prstGeom prst="rect">
              <a:avLst/>
            </a:prstGeom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6211" flipH="1">
              <a:off x="4700975" y="1744966"/>
              <a:ext cx="1618797" cy="38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02" y="3723878"/>
              <a:ext cx="7600950" cy="485775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576" y="3857227"/>
              <a:ext cx="39188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" name="직선 화살표 연결선 28"/>
            <p:cNvCxnSpPr/>
            <p:nvPr/>
          </p:nvCxnSpPr>
          <p:spPr>
            <a:xfrm flipH="1">
              <a:off x="3131841" y="1915605"/>
              <a:ext cx="576063" cy="1808273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9ADDC2A-5B07-44C5-9CB8-C0B5659E79A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878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34" y="847045"/>
            <a:ext cx="11005773" cy="5718511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97" y="4644857"/>
            <a:ext cx="2215979" cy="23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B39D114-230E-4371-A96D-C9634A396EB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706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90426"/>
            <a:ext cx="10973125" cy="5699843"/>
            <a:chOff x="1015543" y="1203598"/>
            <a:chExt cx="7600950" cy="362174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43" y="1203598"/>
              <a:ext cx="7600950" cy="4857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08924"/>
              <a:ext cx="3943350" cy="1143000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" t="56349" r="72304" b="29404"/>
            <a:stretch/>
          </p:blipFill>
          <p:spPr bwMode="auto">
            <a:xfrm>
              <a:off x="1257075" y="3136404"/>
              <a:ext cx="3807002" cy="18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435846"/>
              <a:ext cx="2867025" cy="5334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1821542"/>
              <a:ext cx="2905313" cy="300379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3517212" y="1995686"/>
              <a:ext cx="3093729" cy="159774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BEA7EC-5A68-4F66-97B9-C452447A198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71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46118" y="826550"/>
            <a:ext cx="11064650" cy="6031449"/>
            <a:chOff x="1022470" y="1707654"/>
            <a:chExt cx="7596336" cy="25305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70" y="1707654"/>
              <a:ext cx="7596336" cy="2530584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414" y="1947827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2177075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478B87B-27B2-4EB9-B39C-889E8AF1B72E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0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0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9890" y="847045"/>
            <a:ext cx="10953256" cy="5726749"/>
            <a:chOff x="1191515" y="847046"/>
            <a:chExt cx="7772973" cy="396281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꺾인 연결선 25"/>
            <p:cNvCxnSpPr/>
            <p:nvPr/>
          </p:nvCxnSpPr>
          <p:spPr>
            <a:xfrm>
              <a:off x="2987824" y="4174417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5" y="915566"/>
              <a:ext cx="7772973" cy="2448272"/>
            </a:xfrm>
            <a:prstGeom prst="rect">
              <a:avLst/>
            </a:prstGeom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516" y="847046"/>
              <a:ext cx="1482353" cy="207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5" name="꺾인 연결선 34"/>
            <p:cNvCxnSpPr/>
            <p:nvPr/>
          </p:nvCxnSpPr>
          <p:spPr>
            <a:xfrm>
              <a:off x="2987824" y="3867894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372966" y="4617931"/>
            <a:ext cx="349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이용 가능 시간을 오전</a:t>
            </a:r>
            <a:r>
              <a:rPr lang="en-US" altLang="ko-KR" dirty="0"/>
              <a:t>.</a:t>
            </a:r>
            <a:r>
              <a:rPr lang="ko-KR" altLang="en-US" dirty="0"/>
              <a:t>오후에서 전일제로 바꾸면 비용이 바뀌는 </a:t>
            </a:r>
            <a:r>
              <a:rPr lang="en-US" altLang="ko-KR" dirty="0"/>
              <a:t>ajax</a:t>
            </a:r>
            <a:r>
              <a:rPr lang="ko-KR" altLang="en-US" dirty="0"/>
              <a:t>기능이다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2787E82-5653-48EE-AD21-999A923E4F8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136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37458" y="915565"/>
            <a:ext cx="10723883" cy="5641753"/>
            <a:chOff x="1191515" y="915566"/>
            <a:chExt cx="7772973" cy="3868488"/>
          </a:xfrm>
        </p:grpSpPr>
        <p:grpSp>
          <p:nvGrpSpPr>
            <p:cNvPr id="18" name="그룹 17"/>
            <p:cNvGrpSpPr/>
            <p:nvPr/>
          </p:nvGrpSpPr>
          <p:grpSpPr>
            <a:xfrm>
              <a:off x="1191515" y="915566"/>
              <a:ext cx="7772973" cy="3868488"/>
              <a:chOff x="1191515" y="915566"/>
              <a:chExt cx="7772973" cy="386848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5" y="915566"/>
                <a:ext cx="7772973" cy="244827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6" y="1943621"/>
                <a:ext cx="6857206" cy="2840433"/>
              </a:xfrm>
              <a:prstGeom prst="rect">
                <a:avLst/>
              </a:prstGeom>
            </p:spPr>
          </p:pic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7B61E8E-A7A4-45D6-93E4-807C13FB7E2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844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27584" y="1061732"/>
            <a:ext cx="11039845" cy="5536775"/>
            <a:chOff x="1191516" y="1131590"/>
            <a:chExt cx="7675887" cy="337487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2715766"/>
              <a:ext cx="3181350" cy="17907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131590"/>
              <a:ext cx="4943475" cy="12954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77" y="2587902"/>
              <a:ext cx="3152775" cy="1885950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1979712" y="302974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960999" y="34184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959443" y="119353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250901A-3EBA-4A2D-BE4F-8BF4687E51E0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264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44181"/>
            <a:ext cx="10969460" cy="5811992"/>
            <a:chOff x="323528" y="616213"/>
            <a:chExt cx="9144000" cy="4128939"/>
          </a:xfrm>
        </p:grpSpPr>
        <p:grpSp>
          <p:nvGrpSpPr>
            <p:cNvPr id="18" name="그룹 17"/>
            <p:cNvGrpSpPr/>
            <p:nvPr/>
          </p:nvGrpSpPr>
          <p:grpSpPr>
            <a:xfrm>
              <a:off x="323528" y="616213"/>
              <a:ext cx="9144000" cy="4128939"/>
              <a:chOff x="-7818" y="622130"/>
              <a:chExt cx="9144000" cy="412893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5960999" y="3418413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959443" y="1193530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18" y="4299942"/>
                <a:ext cx="9144000" cy="45112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622130"/>
                <a:ext cx="4729964" cy="3089048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616" y="2787774"/>
                <a:ext cx="6444208" cy="1299931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55577" y="2427734"/>
                <a:ext cx="223224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61089" y="2787774"/>
                <a:ext cx="2214767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202604" y="4318994"/>
                <a:ext cx="261786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580112" y="915566"/>
              <a:ext cx="3168352" cy="9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앞의 </a:t>
              </a:r>
              <a:r>
                <a:rPr lang="ko-KR" altLang="en-US" sz="1400" dirty="0" err="1"/>
                <a:t>로직에</a:t>
              </a:r>
              <a:r>
                <a:rPr lang="ko-KR" altLang="en-US" sz="1400" dirty="0"/>
                <a:t> 따라 예약한 시간이 따로 </a:t>
              </a:r>
              <a:r>
                <a:rPr lang="ko-KR" altLang="en-US" sz="1400" dirty="0" err="1"/>
                <a:t>없으</a:t>
              </a:r>
              <a:r>
                <a:rPr lang="ko-KR" altLang="en-US" sz="1400" dirty="0"/>
                <a:t>     므로 모든 경우의 수를 불러온다</a:t>
              </a:r>
              <a:r>
                <a:rPr lang="en-US" altLang="ko-KR" sz="1400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만약 오후로 선택하고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예약이 </a:t>
              </a:r>
              <a:r>
                <a:rPr lang="ko-KR" altLang="en-US" sz="1400" dirty="0" err="1"/>
                <a:t>완료되서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다시 같은 날짜로 검색하면 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오전이 나오는 </a:t>
              </a:r>
              <a:r>
                <a:rPr lang="ko-KR" altLang="en-US" sz="1400" dirty="0" err="1"/>
                <a:t>로직이다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1C9D812-4254-40D5-9DD5-BD617ED33CF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567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5262" y="881822"/>
            <a:ext cx="10644846" cy="5799063"/>
            <a:chOff x="1187622" y="506645"/>
            <a:chExt cx="7128793" cy="411853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207" y="506645"/>
              <a:ext cx="3048000" cy="20383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858" y="2891629"/>
              <a:ext cx="2905125" cy="17335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2" y="2320731"/>
              <a:ext cx="7128793" cy="48170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96216" y="1456456"/>
            <a:ext cx="364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전일제로 예약을 완료하면 </a:t>
            </a:r>
            <a:endParaRPr lang="en-US" altLang="ko-KR" dirty="0"/>
          </a:p>
          <a:p>
            <a:r>
              <a:rPr lang="ko-KR" altLang="en-US" dirty="0"/>
              <a:t>아래와 같은 </a:t>
            </a:r>
            <a:r>
              <a:rPr lang="ko-KR" altLang="en-US" dirty="0" err="1"/>
              <a:t>로직으로</a:t>
            </a:r>
            <a:r>
              <a:rPr lang="ko-KR" altLang="en-US" dirty="0"/>
              <a:t> 사용불가라는 경우의수가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1CE37B1-1D2F-4646-BEDC-9903C509677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8505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847046"/>
            <a:ext cx="10785594" cy="5537278"/>
            <a:chOff x="899592" y="847046"/>
            <a:chExt cx="8352928" cy="4083918"/>
          </a:xfrm>
        </p:grpSpPr>
        <p:grpSp>
          <p:nvGrpSpPr>
            <p:cNvPr id="18" name="그룹 17"/>
            <p:cNvGrpSpPr/>
            <p:nvPr/>
          </p:nvGrpSpPr>
          <p:grpSpPr>
            <a:xfrm>
              <a:off x="899592" y="847046"/>
              <a:ext cx="7998378" cy="4083918"/>
              <a:chOff x="899592" y="847046"/>
              <a:chExt cx="7998378" cy="408391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123182" y="1209172"/>
                <a:ext cx="2800746" cy="208265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847046"/>
                <a:ext cx="4853056" cy="4083918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045" y="2227017"/>
                <a:ext cx="4733925" cy="1323975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1043608" y="1003870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331640" y="3795886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V="1">
                <a:off x="3635896" y="2889005"/>
                <a:ext cx="2160240" cy="1041695"/>
              </a:xfrm>
              <a:prstGeom prst="straightConnector1">
                <a:avLst/>
              </a:prstGeom>
              <a:ln w="28575" cmpd="sng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5796136" y="907264"/>
              <a:ext cx="34563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validateForm</a:t>
              </a:r>
              <a:r>
                <a:rPr lang="en-US" altLang="ko-KR" dirty="0"/>
                <a:t>()</a:t>
              </a:r>
              <a:r>
                <a:rPr lang="ko-KR" altLang="en-US" dirty="0" err="1"/>
                <a:t>메소드를</a:t>
              </a:r>
              <a:r>
                <a:rPr lang="ko-KR" altLang="en-US" dirty="0"/>
                <a:t> 통하여 </a:t>
              </a:r>
              <a:endParaRPr lang="en-US" altLang="ko-KR" dirty="0"/>
            </a:p>
            <a:p>
              <a:r>
                <a:rPr lang="ko-KR" altLang="en-US" dirty="0" err="1"/>
                <a:t>사용불가일떄</a:t>
              </a:r>
              <a:r>
                <a:rPr lang="ko-KR" altLang="en-US" dirty="0"/>
                <a:t> 예약할 수 없도록</a:t>
              </a:r>
              <a:endParaRPr lang="en-US" altLang="ko-KR" dirty="0"/>
            </a:p>
            <a:p>
              <a:r>
                <a:rPr lang="ko-KR" altLang="en-US" dirty="0"/>
                <a:t>설계했다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BCA41F3-11F5-4E97-945F-E39C576EAB7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9002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마이페이지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6521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내용 개체 틀 5">
            <a:extLst>
              <a:ext uri="{FF2B5EF4-FFF2-40B4-BE49-F238E27FC236}">
                <a16:creationId xmlns:a16="http://schemas.microsoft.com/office/drawing/2014/main" xmlns="" id="{2141BB31-7867-47A3-9934-BB0BF8E0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72" y="1472131"/>
            <a:ext cx="5573452" cy="3077406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4082256-AF98-4952-9BD8-349794B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72" y="4844912"/>
            <a:ext cx="7134225" cy="57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8739B87-C2BB-48A5-A096-7D10FBE4F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900" y="5728037"/>
            <a:ext cx="7135200" cy="4807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xmlns="" id="{630845B1-F7A8-47F1-99E7-7C061974A7FD}"/>
              </a:ext>
            </a:extLst>
          </p:cNvPr>
          <p:cNvSpPr txBox="1">
            <a:spLocks/>
          </p:cNvSpPr>
          <p:nvPr/>
        </p:nvSpPr>
        <p:spPr>
          <a:xfrm>
            <a:off x="9589651" y="972954"/>
            <a:ext cx="2458616" cy="26111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1.</a:t>
            </a:r>
            <a:r>
              <a:rPr lang="ko-KR" altLang="en-US" sz="1400" dirty="0"/>
              <a:t>내 정보에서 수정하기 버튼을 클릭하면 하단에 비밀번호 확인창이 나타난다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비밀번호를 입력하지 않고 확인 버튼 클릭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Alert </a:t>
            </a:r>
            <a:r>
              <a:rPr lang="ko-KR" altLang="en-US" sz="1400" dirty="0"/>
              <a:t>창</a:t>
            </a:r>
            <a:r>
              <a:rPr lang="en-US" altLang="ko-KR" sz="1400" dirty="0"/>
              <a:t>:</a:t>
            </a:r>
            <a:r>
              <a:rPr lang="ko-KR" altLang="en-US" sz="1400" dirty="0"/>
              <a:t> 비밀번호를 입력해 주세요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비밀번호가 일치하지 않을 경우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*</a:t>
            </a:r>
            <a:r>
              <a:rPr lang="ko-KR" altLang="en-US" sz="1400" dirty="0"/>
              <a:t>비밀번호가 일치할 경우에만 수정페이지로 이동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DD944CB-F1B6-41E5-9BE0-0D78A351D5AE}"/>
              </a:ext>
            </a:extLst>
          </p:cNvPr>
          <p:cNvSpPr/>
          <p:nvPr/>
        </p:nvSpPr>
        <p:spPr>
          <a:xfrm>
            <a:off x="4728835" y="4126158"/>
            <a:ext cx="802609" cy="334875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AA757F2C-FD12-4E03-AA5C-61C9C088878B}"/>
              </a:ext>
            </a:extLst>
          </p:cNvPr>
          <p:cNvSpPr/>
          <p:nvPr/>
        </p:nvSpPr>
        <p:spPr>
          <a:xfrm>
            <a:off x="5539580" y="4144237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74909EAD-77E4-40F2-B192-34633E874199}"/>
              </a:ext>
            </a:extLst>
          </p:cNvPr>
          <p:cNvSpPr/>
          <p:nvPr/>
        </p:nvSpPr>
        <p:spPr>
          <a:xfrm>
            <a:off x="7881239" y="458204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1629F7D-B32E-4DBA-8E0F-9AB7328E401B}"/>
              </a:ext>
            </a:extLst>
          </p:cNvPr>
          <p:cNvSpPr/>
          <p:nvPr/>
        </p:nvSpPr>
        <p:spPr>
          <a:xfrm>
            <a:off x="1247372" y="4844912"/>
            <a:ext cx="7134225" cy="571497"/>
          </a:xfrm>
          <a:prstGeom prst="rect">
            <a:avLst/>
          </a:prstGeom>
          <a:noFill/>
          <a:ln w="3810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F7069B9D-C9AB-4957-88CC-905F07FE0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811" y="3676726"/>
            <a:ext cx="2072457" cy="677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C42B2FA4-8B71-4E5F-A0CF-C2065CB530BB}"/>
              </a:ext>
            </a:extLst>
          </p:cNvPr>
          <p:cNvSpPr/>
          <p:nvPr/>
        </p:nvSpPr>
        <p:spPr>
          <a:xfrm>
            <a:off x="8819026" y="3541336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05602B86-6C8C-4E28-BA22-F7509361F676}"/>
              </a:ext>
            </a:extLst>
          </p:cNvPr>
          <p:cNvSpPr/>
          <p:nvPr/>
        </p:nvSpPr>
        <p:spPr>
          <a:xfrm>
            <a:off x="8381393" y="577606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34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247371" y="853326"/>
            <a:ext cx="647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확인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0B76F43-01D8-48AF-A629-945117EF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711077"/>
            <a:ext cx="9490830" cy="46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9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pic>
        <p:nvPicPr>
          <p:cNvPr id="20" name="내용 개체 틀 6">
            <a:extLst>
              <a:ext uri="{FF2B5EF4-FFF2-40B4-BE49-F238E27FC236}">
                <a16:creationId xmlns:a16="http://schemas.microsoft.com/office/drawing/2014/main" xmlns="" id="{AB7105D6-B0A6-4543-BEC3-095BC2C96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0" y="1472838"/>
            <a:ext cx="8095240" cy="48872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06F14BE-0B8F-4375-BF86-AFCBD04A53D6}"/>
              </a:ext>
            </a:extLst>
          </p:cNvPr>
          <p:cNvSpPr txBox="1"/>
          <p:nvPr/>
        </p:nvSpPr>
        <p:spPr>
          <a:xfrm>
            <a:off x="9685014" y="896472"/>
            <a:ext cx="23465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1.</a:t>
            </a:r>
            <a:r>
              <a:rPr lang="ko-KR" altLang="en-US" sz="1400" dirty="0">
                <a:ea typeface="나눔스퀘어_ac" panose="020B0600000101010101"/>
              </a:rPr>
              <a:t>아이디를 제외한 정보 모두 수정 가능</a:t>
            </a:r>
            <a:r>
              <a:rPr lang="en-US" altLang="ko-KR" sz="1400" dirty="0">
                <a:ea typeface="나눔스퀘어_ac" panose="020B0600000101010101"/>
              </a:rPr>
              <a:t>, </a:t>
            </a:r>
            <a:r>
              <a:rPr lang="ko-KR" altLang="en-US" sz="1400" dirty="0">
                <a:ea typeface="나눔스퀘어_ac" panose="020B0600000101010101"/>
              </a:rPr>
              <a:t>아이디는 비활성화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2.</a:t>
            </a:r>
            <a:r>
              <a:rPr lang="ko-KR" altLang="en-US" sz="1400" dirty="0">
                <a:ea typeface="나눔스퀘어_ac" panose="020B0600000101010101"/>
              </a:rPr>
              <a:t>비밀번호 변경 시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 확인 칸을 입력하지 않았을 경우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3.</a:t>
            </a:r>
            <a:r>
              <a:rPr lang="ko-KR" altLang="en-US" sz="1400" dirty="0">
                <a:ea typeface="나눔스퀘어_ac" panose="020B0600000101010101"/>
              </a:rPr>
              <a:t>비밀번호 변경 시 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비밀번호와 비밀번호 확인에 입력한 값이 다를 경우 </a:t>
            </a:r>
            <a:r>
              <a:rPr lang="en-US" altLang="ko-KR" sz="1400" dirty="0">
                <a:ea typeface="나눔스퀘어_ac" panose="020B0600000101010101"/>
              </a:rPr>
              <a:t>Alert</a:t>
            </a:r>
            <a:r>
              <a:rPr lang="ko-KR" altLang="en-US" sz="1400" dirty="0">
                <a:ea typeface="나눔스퀘어_ac" panose="020B0600000101010101"/>
              </a:rPr>
              <a:t>창 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*</a:t>
            </a:r>
            <a:r>
              <a:rPr lang="ko-KR" altLang="en-US" sz="1400" dirty="0">
                <a:ea typeface="나눔스퀘어_ac" panose="020B0600000101010101"/>
              </a:rPr>
              <a:t>비밀번호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사업자등록번호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사용 인원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전화번호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이메일에 </a:t>
            </a:r>
            <a:r>
              <a:rPr lang="ko-KR" altLang="en-US" sz="1400" dirty="0" err="1">
                <a:ea typeface="나눔스퀘어_ac" panose="020B0600000101010101"/>
              </a:rPr>
              <a:t>정규식</a:t>
            </a:r>
            <a:r>
              <a:rPr lang="ko-KR" altLang="en-US" sz="1400" dirty="0">
                <a:ea typeface="나눔스퀘어_ac" panose="020B0600000101010101"/>
              </a:rPr>
              <a:t> 적용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27AD2E9-5B5A-4727-B52F-D8ED04C0D177}"/>
              </a:ext>
            </a:extLst>
          </p:cNvPr>
          <p:cNvSpPr/>
          <p:nvPr/>
        </p:nvSpPr>
        <p:spPr>
          <a:xfrm>
            <a:off x="2724073" y="2032916"/>
            <a:ext cx="2878867" cy="38323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6A897874-7110-47BF-8A95-E2B95209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541" y="1940521"/>
            <a:ext cx="327005" cy="38253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AEAAFF8-DED0-4A50-B70A-1AA963D79939}"/>
              </a:ext>
            </a:extLst>
          </p:cNvPr>
          <p:cNvSpPr/>
          <p:nvPr/>
        </p:nvSpPr>
        <p:spPr>
          <a:xfrm>
            <a:off x="7198449" y="2893557"/>
            <a:ext cx="1909691" cy="208231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8A5E258-9B00-4AEC-9CC3-06CFC2293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534" y="2598189"/>
            <a:ext cx="331811" cy="3944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B6E0EAE1-C5DE-4372-8901-660621C69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030" y="1067786"/>
            <a:ext cx="2216543" cy="578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E31CE98C-D58D-48D7-A856-2A037D319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0135" y="837417"/>
            <a:ext cx="320437" cy="374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BED92EE9-91D9-48D0-B212-F0A892BAE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7922" y="2467298"/>
            <a:ext cx="2757616" cy="232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E6F8FDBB-C114-4C60-9E42-A807207FA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285" y="3708551"/>
            <a:ext cx="1703265" cy="21923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834A3B1D-16DC-4D10-B832-B9EB1BF13C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3567" y="4314547"/>
            <a:ext cx="1703265" cy="17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76D0EFDB-905F-474B-A165-DF8D61331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6546" y="5119355"/>
            <a:ext cx="2263757" cy="24016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E756592C-616D-474C-A1F4-2D85F604E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2726" y="5612774"/>
            <a:ext cx="1520559" cy="1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3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</TotalTime>
  <Words>7582</Words>
  <Application>Microsoft Office PowerPoint</Application>
  <PresentationFormat>와이드스크린</PresentationFormat>
  <Paragraphs>2278</Paragraphs>
  <Slides>175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175</vt:i4>
      </vt:variant>
    </vt:vector>
  </HeadingPairs>
  <TitlesOfParts>
    <vt:vector size="183" baseType="lpstr">
      <vt:lpstr>나눔스퀘어_ac Bold</vt:lpstr>
      <vt:lpstr>Wingdings</vt:lpstr>
      <vt:lpstr>Arial</vt:lpstr>
      <vt:lpstr>나눔스퀘어_ac</vt:lpstr>
      <vt:lpstr>맑은 고딕</vt:lpstr>
      <vt:lpstr>나눔스퀘어_ac ExtraBold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누리</dc:creator>
  <cp:lastModifiedBy>Microsoft 계정</cp:lastModifiedBy>
  <cp:revision>688</cp:revision>
  <dcterms:created xsi:type="dcterms:W3CDTF">2021-06-08T06:00:27Z</dcterms:created>
  <dcterms:modified xsi:type="dcterms:W3CDTF">2022-01-11T08:52:25Z</dcterms:modified>
</cp:coreProperties>
</file>